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4"/>
  </p:notesMasterIdLst>
  <p:sldIdLst>
    <p:sldId id="256" r:id="rId2"/>
    <p:sldId id="655" r:id="rId3"/>
    <p:sldId id="773" r:id="rId4"/>
    <p:sldId id="744" r:id="rId5"/>
    <p:sldId id="745" r:id="rId6"/>
    <p:sldId id="746" r:id="rId7"/>
    <p:sldId id="747" r:id="rId8"/>
    <p:sldId id="748" r:id="rId9"/>
    <p:sldId id="735" r:id="rId10"/>
    <p:sldId id="680" r:id="rId11"/>
    <p:sldId id="681" r:id="rId12"/>
    <p:sldId id="682" r:id="rId13"/>
    <p:sldId id="683" r:id="rId14"/>
    <p:sldId id="684" r:id="rId15"/>
    <p:sldId id="685" r:id="rId16"/>
    <p:sldId id="686" r:id="rId17"/>
    <p:sldId id="687" r:id="rId18"/>
    <p:sldId id="688" r:id="rId19"/>
    <p:sldId id="689" r:id="rId20"/>
    <p:sldId id="736" r:id="rId21"/>
    <p:sldId id="690" r:id="rId22"/>
    <p:sldId id="691" r:id="rId23"/>
    <p:sldId id="692" r:id="rId24"/>
    <p:sldId id="693" r:id="rId25"/>
    <p:sldId id="700" r:id="rId26"/>
    <p:sldId id="701" r:id="rId27"/>
    <p:sldId id="702" r:id="rId28"/>
    <p:sldId id="703" r:id="rId29"/>
    <p:sldId id="704" r:id="rId30"/>
    <p:sldId id="705" r:id="rId31"/>
    <p:sldId id="706" r:id="rId32"/>
    <p:sldId id="707" r:id="rId33"/>
    <p:sldId id="708" r:id="rId34"/>
    <p:sldId id="709" r:id="rId35"/>
    <p:sldId id="710" r:id="rId36"/>
    <p:sldId id="711" r:id="rId37"/>
    <p:sldId id="712" r:id="rId38"/>
    <p:sldId id="713" r:id="rId39"/>
    <p:sldId id="714" r:id="rId40"/>
    <p:sldId id="715" r:id="rId41"/>
    <p:sldId id="740" r:id="rId42"/>
    <p:sldId id="716" r:id="rId43"/>
    <p:sldId id="749" r:id="rId44"/>
    <p:sldId id="762" r:id="rId45"/>
    <p:sldId id="717" r:id="rId46"/>
    <p:sldId id="761" r:id="rId47"/>
    <p:sldId id="767" r:id="rId48"/>
    <p:sldId id="763" r:id="rId49"/>
    <p:sldId id="751" r:id="rId50"/>
    <p:sldId id="750" r:id="rId51"/>
    <p:sldId id="757" r:id="rId52"/>
    <p:sldId id="755" r:id="rId53"/>
    <p:sldId id="752" r:id="rId54"/>
    <p:sldId id="753" r:id="rId55"/>
    <p:sldId id="769" r:id="rId56"/>
    <p:sldId id="770" r:id="rId57"/>
    <p:sldId id="764" r:id="rId58"/>
    <p:sldId id="743" r:id="rId59"/>
    <p:sldId id="719" r:id="rId60"/>
    <p:sldId id="720" r:id="rId61"/>
    <p:sldId id="721" r:id="rId62"/>
    <p:sldId id="722" r:id="rId63"/>
    <p:sldId id="738" r:id="rId64"/>
    <p:sldId id="723" r:id="rId65"/>
    <p:sldId id="724" r:id="rId66"/>
    <p:sldId id="725" r:id="rId67"/>
    <p:sldId id="726" r:id="rId68"/>
    <p:sldId id="727" r:id="rId69"/>
    <p:sldId id="765" r:id="rId70"/>
    <p:sldId id="772" r:id="rId71"/>
    <p:sldId id="532" r:id="rId72"/>
    <p:sldId id="642" r:id="rId73"/>
    <p:sldId id="632" r:id="rId74"/>
    <p:sldId id="607" r:id="rId75"/>
    <p:sldId id="608" r:id="rId76"/>
    <p:sldId id="639" r:id="rId77"/>
    <p:sldId id="734" r:id="rId78"/>
    <p:sldId id="729" r:id="rId79"/>
    <p:sldId id="730" r:id="rId80"/>
    <p:sldId id="731" r:id="rId81"/>
    <p:sldId id="732" r:id="rId82"/>
    <p:sldId id="733" r:id="rId8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6E05"/>
    <a:srgbClr val="FF0000"/>
    <a:srgbClr val="00B050"/>
    <a:srgbClr val="F20000"/>
    <a:srgbClr val="D97357"/>
    <a:srgbClr val="F60A0A"/>
    <a:srgbClr val="000000"/>
    <a:srgbClr val="5B9BD5"/>
    <a:srgbClr val="080808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55" autoAdjust="0"/>
    <p:restoredTop sz="68988" autoAdjust="0"/>
  </p:normalViewPr>
  <p:slideViewPr>
    <p:cSldViewPr snapToGrid="0">
      <p:cViewPr varScale="1">
        <p:scale>
          <a:sx n="45" d="100"/>
          <a:sy n="45" d="100"/>
        </p:scale>
        <p:origin x="1020" y="2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82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notesMaster" Target="notesMasters/notesMaster1.xml"/><Relationship Id="rId89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FFAE1C-9DEB-4A67-90B7-15A4CE009F6A}" type="datetimeFigureOut">
              <a:rPr lang="en-CA" smtClean="0"/>
              <a:t>2017-07-31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A9C1B-09D2-4324-816F-D0139B0F0FA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5364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83724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216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Synthetic test </a:t>
            </a:r>
            <a:r>
              <a:rPr lang="en-US" dirty="0" err="1"/>
              <a:t>shader</a:t>
            </a:r>
            <a:r>
              <a:rPr lang="en-US" dirty="0"/>
              <a:t> was using </a:t>
            </a:r>
            <a:r>
              <a:rPr lang="en-US" dirty="0" err="1"/>
              <a:t>Sponza</a:t>
            </a:r>
            <a:r>
              <a:rPr lang="en-US" baseline="0" dirty="0"/>
              <a:t> Atrium scene with 128 shadowed lights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6389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data structures have different</a:t>
            </a:r>
            <a:r>
              <a:rPr lang="en-US" baseline="0" dirty="0"/>
              <a:t> pros and cons.</a:t>
            </a:r>
          </a:p>
          <a:p>
            <a:r>
              <a:rPr lang="en-US" baseline="0" dirty="0"/>
              <a:t>Due to memory constraints most applications decide to re-compute entity acceleration structures in view space ( frustum space ).</a:t>
            </a:r>
          </a:p>
          <a:p>
            <a:r>
              <a:rPr lang="en-US" baseline="0" dirty="0"/>
              <a:t>Thus most used structures are tiles and clusters.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1897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us take a look at typical </a:t>
            </a:r>
            <a:r>
              <a:rPr lang="en-US" baseline="0" dirty="0"/>
              <a:t>scene with large depth span.</a:t>
            </a:r>
          </a:p>
          <a:p>
            <a:r>
              <a:rPr lang="en-US" baseline="0" dirty="0"/>
              <a:t>This scene shows 256 lights spanned over 4 miles in Z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52818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view shows sum of lights in all</a:t>
            </a:r>
            <a:r>
              <a:rPr lang="en-US" baseline="0" dirty="0"/>
              <a:t> clusters in Z at same XY 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3984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 counts from each Z slice</a:t>
            </a:r>
            <a:r>
              <a:rPr lang="en-US" baseline="0" dirty="0"/>
              <a:t> from clustered buffer shown separately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749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Top Down view on lights</a:t>
            </a:r>
            <a:r>
              <a:rPr lang="en-US" baseline="0" dirty="0"/>
              <a:t> in the level, visible from previous view</a:t>
            </a:r>
            <a:endParaRPr lang="en-US" dirty="0"/>
          </a:p>
          <a:p>
            <a:endParaRPr lang="en-US" dirty="0"/>
          </a:p>
          <a:p>
            <a:r>
              <a:rPr lang="en-US" dirty="0"/>
              <a:t>View frustum from previous first</a:t>
            </a:r>
            <a:r>
              <a:rPr lang="en-US" baseline="0" dirty="0"/>
              <a:t> person view point</a:t>
            </a:r>
            <a:endParaRPr lang="en-US" dirty="0"/>
          </a:p>
          <a:p>
            <a:endParaRPr lang="en-US" dirty="0"/>
          </a:p>
          <a:p>
            <a:r>
              <a:rPr lang="en-US" dirty="0"/>
              <a:t>We can easily distinguish</a:t>
            </a:r>
            <a:r>
              <a:rPr lang="en-US" baseline="0" dirty="0"/>
              <a:t> multiple lights grouped in a global Z slice</a:t>
            </a:r>
            <a:endParaRPr lang="en-US" dirty="0"/>
          </a:p>
          <a:p>
            <a:endParaRPr lang="en-US" dirty="0"/>
          </a:p>
          <a:p>
            <a:r>
              <a:rPr lang="en-US" dirty="0"/>
              <a:t>Going further we find another set of lights that share common Z slice</a:t>
            </a:r>
          </a:p>
          <a:p>
            <a:endParaRPr lang="en-US" dirty="0"/>
          </a:p>
          <a:p>
            <a:r>
              <a:rPr lang="en-US" dirty="0"/>
              <a:t>And more</a:t>
            </a:r>
            <a:r>
              <a:rPr lang="en-US" baseline="0" dirty="0"/>
              <a:t>…</a:t>
            </a: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Now that we split the whole frustum</a:t>
            </a:r>
            <a:r>
              <a:rPr lang="en-US" baseline="0" dirty="0"/>
              <a:t> in Z slices we can make an observation.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From camera POV lights from different slices can overlap in XY coordinates but will not overlap in Z – as they are separated in Z slices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07929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Observation based on scene study: </a:t>
            </a:r>
          </a:p>
          <a:p>
            <a:pPr lvl="1"/>
            <a:r>
              <a:rPr lang="en-US" dirty="0"/>
              <a:t>Most lights do not overlap in X &amp; Y &amp; Z simultaneously</a:t>
            </a:r>
          </a:p>
          <a:p>
            <a:pPr lvl="1"/>
            <a:r>
              <a:rPr lang="en-US" dirty="0"/>
              <a:t>Decouple XY light culling from Z light culling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Most man-made environments overlap in XY from camera perspective. Your mileage may vary.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71882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Z-Binning is a technique that enables decomposition</a:t>
            </a:r>
            <a:r>
              <a:rPr lang="en-US" baseline="0" dirty="0"/>
              <a:t> of 3D acceleration structure ( such as cluster buffer ) into simpler and more compact structures.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Create two Structures : 2D Tile, 1D Z-Bins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11315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Evaluate intersection at lookup time</a:t>
            </a:r>
          </a:p>
          <a:p>
            <a:r>
              <a:rPr lang="en-US" dirty="0"/>
              <a:t>Intersection of Tiled buffer and Z-Bin Array is equivalent to Clustered buffers if light does not simultaneously overlap XY &amp; Z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070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talk will present</a:t>
            </a:r>
            <a:r>
              <a:rPr lang="en-US" baseline="0" dirty="0"/>
              <a:t> novel culling techniques developed for Call of Duty : Infinite Warfare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2256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Index by linear depth</a:t>
            </a:r>
          </a:p>
          <a:p>
            <a:r>
              <a:rPr lang="en-US" dirty="0"/>
              <a:t>Bins have uniform width</a:t>
            </a:r>
          </a:p>
          <a:p>
            <a:r>
              <a:rPr lang="en-US" dirty="0"/>
              <a:t>Sort entities by distance to camera</a:t>
            </a:r>
          </a:p>
          <a:p>
            <a:pPr lvl="1"/>
            <a:r>
              <a:rPr lang="en-US" dirty="0"/>
              <a:t>Allows storing ranges within bins in MIN | MAX ID format</a:t>
            </a:r>
          </a:p>
          <a:p>
            <a:endParaRPr lang="en-US" dirty="0"/>
          </a:p>
          <a:p>
            <a:r>
              <a:rPr lang="en-US" dirty="0"/>
              <a:t>Value of MAX|0</a:t>
            </a:r>
            <a:r>
              <a:rPr lang="en-US" baseline="0" dirty="0"/>
              <a:t> marks an empty bin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94845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ZBin</a:t>
            </a:r>
            <a:r>
              <a:rPr lang="en-US" dirty="0"/>
              <a:t> width : 32”| </a:t>
            </a:r>
            <a:r>
              <a:rPr lang="en-US" dirty="0" err="1"/>
              <a:t>ZBin</a:t>
            </a:r>
            <a:r>
              <a:rPr lang="en-US" dirty="0"/>
              <a:t> count : 8k</a:t>
            </a:r>
          </a:p>
          <a:p>
            <a:pPr lvl="1"/>
            <a:r>
              <a:rPr lang="en-US" dirty="0"/>
              <a:t>Covers 4.13 mile range at 32 inch precision in Z</a:t>
            </a:r>
          </a:p>
          <a:p>
            <a:r>
              <a:rPr lang="en-US" dirty="0"/>
              <a:t>XY Resolution : Tile = 8x8 pixels</a:t>
            </a:r>
          </a:p>
          <a:p>
            <a:r>
              <a:rPr lang="en-US" dirty="0" err="1"/>
              <a:t>ZBin</a:t>
            </a:r>
            <a:r>
              <a:rPr lang="en-US" dirty="0"/>
              <a:t> stored as 8096 x ( UINT32 ) : MIN | MAX</a:t>
            </a:r>
          </a:p>
          <a:p>
            <a:pPr lvl="1"/>
            <a:r>
              <a:rPr lang="en-US" dirty="0"/>
              <a:t>Max frustum entity count = 2^16 = 65536</a:t>
            </a:r>
          </a:p>
          <a:p>
            <a:endParaRPr lang="en-US" dirty="0"/>
          </a:p>
          <a:p>
            <a:r>
              <a:rPr lang="en-US" dirty="0"/>
              <a:t>Clustered resolution was</a:t>
            </a:r>
            <a:r>
              <a:rPr lang="en-US" baseline="0" dirty="0"/>
              <a:t> picked to roughly match memory consumption of tiled and </a:t>
            </a:r>
            <a:r>
              <a:rPr lang="en-US" baseline="0" dirty="0" err="1"/>
              <a:t>Zbin</a:t>
            </a:r>
            <a:r>
              <a:rPr lang="en-US" baseline="0" dirty="0"/>
              <a:t> buffers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38659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Heavy cinematic</a:t>
            </a:r>
            <a:r>
              <a:rPr lang="en-CA" baseline="0" dirty="0"/>
              <a:t> scene with significant depth discontinuities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21436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Multiple lights at</a:t>
            </a:r>
            <a:r>
              <a:rPr lang="en-CA" baseline="0" dirty="0"/>
              <a:t> different Z distances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49583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Forward+ notice how helper lanes and rasterization patterns result in higher light counts for </a:t>
            </a:r>
            <a:r>
              <a:rPr lang="en-US" dirty="0" err="1"/>
              <a:t>wavefronts</a:t>
            </a:r>
            <a:r>
              <a:rPr lang="en-US" dirty="0"/>
              <a:t> near depth discontinuities.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51836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Z-Binning enabled results</a:t>
            </a:r>
            <a:r>
              <a:rPr lang="en-CA" baseline="0" dirty="0"/>
              <a:t> in close to perfect pixel culling near depth discontinuities.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4100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ZBin</a:t>
            </a:r>
            <a:r>
              <a:rPr lang="en-US" dirty="0"/>
              <a:t> LUT always in L1/L2 cache</a:t>
            </a:r>
          </a:p>
          <a:p>
            <a:r>
              <a:rPr lang="en-US" dirty="0"/>
              <a:t>Lower VMEM bandwidth for limited BIT ARRAY WORDS</a:t>
            </a:r>
          </a:p>
          <a:p>
            <a:r>
              <a:rPr lang="en-US" dirty="0"/>
              <a:t>Close to optimal culling</a:t>
            </a:r>
          </a:p>
          <a:p>
            <a:r>
              <a:rPr lang="en-US" dirty="0"/>
              <a:t>Can also be used for fine culling level of Clustered Buffers </a:t>
            </a:r>
          </a:p>
          <a:p>
            <a:pPr lvl="1"/>
            <a:r>
              <a:rPr lang="en-US" dirty="0"/>
              <a:t>Used for </a:t>
            </a:r>
            <a:r>
              <a:rPr lang="en-US" dirty="0" err="1"/>
              <a:t>Volumetrics</a:t>
            </a:r>
            <a:endParaRPr lang="en-US" dirty="0"/>
          </a:p>
          <a:p>
            <a:r>
              <a:rPr lang="en-US" dirty="0"/>
              <a:t>Repeatable performance improvement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79443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Measurements on production map</a:t>
            </a:r>
          </a:p>
          <a:p>
            <a:pPr lvl="1"/>
            <a:r>
              <a:rPr lang="en-US" dirty="0" err="1"/>
              <a:t>Shaders</a:t>
            </a:r>
            <a:r>
              <a:rPr lang="en-US" dirty="0"/>
              <a:t> fully ‘ship’ quality optimized</a:t>
            </a:r>
          </a:p>
          <a:p>
            <a:pPr lvl="1"/>
            <a:r>
              <a:rPr lang="en-US" dirty="0"/>
              <a:t>Comparison isolated to iterators / </a:t>
            </a:r>
            <a:r>
              <a:rPr lang="en-US" dirty="0" err="1"/>
              <a:t>scalarization</a:t>
            </a:r>
            <a:r>
              <a:rPr lang="en-US" dirty="0"/>
              <a:t> / </a:t>
            </a:r>
            <a:r>
              <a:rPr lang="en-US" dirty="0" err="1"/>
              <a:t>ZBinning</a:t>
            </a:r>
            <a:endParaRPr lang="en-US" dirty="0"/>
          </a:p>
          <a:p>
            <a:pPr lvl="1"/>
            <a:r>
              <a:rPr lang="en-US" dirty="0"/>
              <a:t>64 reflection probes in view</a:t>
            </a:r>
          </a:p>
          <a:p>
            <a:pPr lvl="1"/>
            <a:r>
              <a:rPr lang="en-US" dirty="0"/>
              <a:t>256 lights in view</a:t>
            </a:r>
          </a:p>
          <a:p>
            <a:pPr lvl="1"/>
            <a:r>
              <a:rPr lang="en-US" dirty="0"/>
              <a:t>F+ </a:t>
            </a:r>
            <a:r>
              <a:rPr lang="en-US" dirty="0" err="1"/>
              <a:t>shaders</a:t>
            </a:r>
            <a:r>
              <a:rPr lang="en-US" dirty="0"/>
              <a:t> do all rendering : Lights, Probes, SSR, Shadows, Decals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01462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Classic compute culling suffers from multiple issues</a:t>
            </a:r>
          </a:p>
          <a:p>
            <a:r>
              <a:rPr lang="en-US" dirty="0"/>
              <a:t>It</a:t>
            </a:r>
            <a:r>
              <a:rPr lang="en-US" baseline="0" dirty="0"/>
              <a:t> is hard to get good accuracy without sacrificing performance. It gets even harder for more complex shapes, especially in projection space.</a:t>
            </a:r>
          </a:p>
          <a:p>
            <a:r>
              <a:rPr lang="en-US" baseline="0" dirty="0"/>
              <a:t>There is no robust way to handle occlusion, due to geometry shadowing, as we are limited to analytic shapes.</a:t>
            </a:r>
          </a:p>
          <a:p>
            <a:r>
              <a:rPr lang="en-US" baseline="0" dirty="0"/>
              <a:t>Modern complex area lights complicate it further. Now lights can be constructed from arbitrary polygons, thus analytic shapes will be either overly conservative, or end up being polygons.</a:t>
            </a:r>
          </a:p>
          <a:p>
            <a:endParaRPr lang="en-US" baseline="0" dirty="0"/>
          </a:p>
          <a:p>
            <a:r>
              <a:rPr lang="en-US" baseline="0" dirty="0"/>
              <a:t>Solution?</a:t>
            </a:r>
          </a:p>
          <a:p>
            <a:r>
              <a:rPr lang="en-US" baseline="0" dirty="0"/>
              <a:t>Let’s go back a decade ago to good old days of rasterizer based deferred shading, where all those problems could be solved due to usage or explicit triangular meshes.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41233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Lights represented</a:t>
            </a:r>
            <a:r>
              <a:rPr lang="en-US" baseline="0" dirty="0"/>
              <a:t> by triangular meshes, that are cut tightly to surrounding geometry.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668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recent years we got used to multiple</a:t>
            </a:r>
            <a:r>
              <a:rPr lang="en-US" baseline="0" dirty="0"/>
              <a:t> Forward+ / Deferred+ methods.</a:t>
            </a:r>
          </a:p>
          <a:p>
            <a:r>
              <a:rPr lang="en-US" baseline="0" dirty="0"/>
              <a:t>Most popular one is light culling [JOH09], but similar algorithms have been successfully implemented for many other rendering entities such as decals [SOU16], reflection probes [SOU16], </a:t>
            </a:r>
            <a:r>
              <a:rPr lang="en-US" baseline="0" dirty="0" err="1"/>
              <a:t>volumetrics</a:t>
            </a:r>
            <a:r>
              <a:rPr lang="en-US" baseline="0" dirty="0"/>
              <a:t> [DRO17].</a:t>
            </a:r>
          </a:p>
          <a:p>
            <a:r>
              <a:rPr lang="en-US" baseline="0" dirty="0"/>
              <a:t>A basic implementation consists of:</a:t>
            </a:r>
          </a:p>
          <a:p>
            <a:pPr marL="0" indent="0">
              <a:buFontTx/>
              <a:buNone/>
            </a:pPr>
            <a:r>
              <a:rPr lang="en-US" baseline="0" dirty="0"/>
              <a:t>- List of rendering entities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Spatial acceleration structure with culled entity lists</a:t>
            </a:r>
          </a:p>
          <a:p>
            <a:r>
              <a:rPr lang="en-US" dirty="0"/>
              <a:t>- Execution algorithm that</a:t>
            </a:r>
            <a:r>
              <a:rPr lang="en-US" baseline="0" dirty="0"/>
              <a:t> runs for each entity per sampling point</a:t>
            </a:r>
            <a:r>
              <a:rPr lang="en-US" dirty="0"/>
              <a:t>.</a:t>
            </a:r>
            <a:r>
              <a:rPr lang="en-US" baseline="0" dirty="0"/>
              <a:t> It is capable of traversing the data structure as well as executing operations on individual entities ( i.e. decal application or light shading 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027373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Same view, now</a:t>
            </a:r>
            <a:r>
              <a:rPr lang="en-US" baseline="0" dirty="0"/>
              <a:t> showing direct light contribution only to show tightly culled affected regions.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44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5233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our lights are meshes</a:t>
            </a:r>
            <a:r>
              <a:rPr lang="en-US" baseline="0" dirty="0"/>
              <a:t>. We call them light proxies.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Each proxy, during rasterization, writes into a tile, that it overlaps.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Writes are done through </a:t>
            </a:r>
            <a:r>
              <a:rPr lang="en-US" baseline="0" dirty="0" err="1"/>
              <a:t>AtomicOR</a:t>
            </a:r>
            <a:r>
              <a:rPr lang="en-US" baseline="0" dirty="0"/>
              <a:t> operations for conservative results.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Tiles are storing flat bit arrays of culled lights.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Our shipping targets are consoles which lack support for conservative rasterization.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Therefore we rasterize at full resolution, using MSAA for speedup.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This also allows us to use all fixed hardware optimizations, that are well researched for classic deferred rendering.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81446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If camera is inside light hull, 1 pass method results in optimal culling.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camera</a:t>
            </a:r>
            <a:r>
              <a:rPr lang="en-US" baseline="0" dirty="0"/>
              <a:t> vs. light mesh checks, we do full half plane triangle checks for closest light triangles.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46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394666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camera is outside</a:t>
            </a:r>
            <a:r>
              <a:rPr lang="en-US" baseline="0" dirty="0"/>
              <a:t> light mesh, single pass method, will result in overly conservative culling.</a:t>
            </a:r>
          </a:p>
          <a:p>
            <a:r>
              <a:rPr lang="en-US" baseline="0" dirty="0"/>
              <a:t>Efficiency will degenerate with non-uniform shapes that result in large depth spans set for Depth Bound Test.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47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41253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additional,</a:t>
            </a:r>
            <a:r>
              <a:rPr lang="en-US" baseline="0" dirty="0"/>
              <a:t> pixel perfect, culling accuracy we allow 2 pass stencil algorithm.</a:t>
            </a:r>
          </a:p>
          <a:p>
            <a:r>
              <a:rPr lang="en-US" baseline="0" dirty="0"/>
              <a:t>It is used only for closest lights in scenes with high depth complexity.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48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77922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</a:t>
            </a:r>
            <a:r>
              <a:rPr lang="en-US" baseline="0" dirty="0"/>
              <a:t> would like to introduce a new Wave Compaction algorithm – </a:t>
            </a:r>
            <a:r>
              <a:rPr lang="en-US" baseline="0" dirty="0" err="1"/>
              <a:t>WaveCompactValue</a:t>
            </a:r>
            <a:r>
              <a:rPr lang="en-US" baseline="0" dirty="0"/>
              <a:t>( </a:t>
            </a:r>
            <a:r>
              <a:rPr lang="en-US" baseline="0" dirty="0" err="1"/>
              <a:t>uint</a:t>
            </a:r>
            <a:r>
              <a:rPr lang="en-US" baseline="0" dirty="0"/>
              <a:t> </a:t>
            </a:r>
            <a:r>
              <a:rPr lang="en-US" baseline="0" dirty="0" err="1"/>
              <a:t>checkValue</a:t>
            </a:r>
            <a:r>
              <a:rPr lang="en-US" baseline="0" dirty="0"/>
              <a:t> )</a:t>
            </a:r>
          </a:p>
          <a:p>
            <a:r>
              <a:rPr lang="en-US" baseline="0" dirty="0"/>
              <a:t>The result of internal loop is a </a:t>
            </a:r>
            <a:r>
              <a:rPr lang="en-US" baseline="0" dirty="0" err="1"/>
              <a:t>wavefront</a:t>
            </a:r>
            <a:r>
              <a:rPr lang="en-US" baseline="0" dirty="0"/>
              <a:t> wide vector binary mask, that stores occurrences of given vector value, on different lanes within the </a:t>
            </a:r>
            <a:r>
              <a:rPr lang="en-US" baseline="0" dirty="0" err="1"/>
              <a:t>wavefront</a:t>
            </a:r>
            <a:r>
              <a:rPr lang="en-US" baseline="0" dirty="0"/>
              <a:t>.</a:t>
            </a:r>
          </a:p>
          <a:p>
            <a:r>
              <a:rPr lang="en-US" baseline="0" dirty="0"/>
              <a:t>Final </a:t>
            </a:r>
            <a:r>
              <a:rPr lang="en-US" sz="12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WavePrefixSum</a:t>
            </a:r>
            <a:r>
              <a:rPr lang="en-US" sz="12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mask )</a:t>
            </a:r>
            <a:r>
              <a:rPr lang="en-US" sz="1200" baseline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will result in vector index representing n-</a:t>
            </a:r>
            <a:r>
              <a:rPr lang="en-US" sz="1200" baseline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</a:t>
            </a:r>
            <a:r>
              <a:rPr lang="en-US" sz="1200" baseline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occurrence of each unique key value within </a:t>
            </a:r>
            <a:r>
              <a:rPr lang="en-US" sz="1200" baseline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wavefront</a:t>
            </a:r>
            <a:r>
              <a:rPr lang="en-US" sz="1200" baseline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baseline="0" dirty="0"/>
          </a:p>
          <a:p>
            <a:r>
              <a:rPr lang="en-US" baseline="0" dirty="0"/>
              <a:t>Let’s see a full resolve step by step.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83512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can improve previous culling</a:t>
            </a:r>
            <a:r>
              <a:rPr lang="en-US" baseline="0" dirty="0"/>
              <a:t> PS with pruning of redundant Atomic operations.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97075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improvements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245878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28697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0685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Frustum space</a:t>
            </a:r>
            <a:r>
              <a:rPr lang="en-US" baseline="0" dirty="0"/>
              <a:t> is known to be efficient and easily scalable with resolution and complexity.</a:t>
            </a:r>
          </a:p>
          <a:p>
            <a:r>
              <a:rPr lang="en-US" baseline="0" dirty="0"/>
              <a:t>A basic  acceleration structure would be a 2D Tile grid.</a:t>
            </a:r>
          </a:p>
          <a:p>
            <a:r>
              <a:rPr lang="en-US" baseline="0" dirty="0"/>
              <a:t>It requires a depth pre-pass for efficient culling.</a:t>
            </a:r>
          </a:p>
          <a:p>
            <a:r>
              <a:rPr lang="en-US" baseline="0" dirty="0"/>
              <a:t>Entities get culled against tile min and max Z planes (Z planes are derived from depth buffer values within the tile).</a:t>
            </a:r>
          </a:p>
          <a:p>
            <a:r>
              <a:rPr lang="en-US" baseline="0" dirty="0"/>
              <a:t>Tile approach, due to low memory consumption, allows high resolution.</a:t>
            </a:r>
          </a:p>
          <a:p>
            <a:r>
              <a:rPr lang="en-US" baseline="0" dirty="0"/>
              <a:t>Unfortunately it suffers from depth discontinuities. If a single tile contains depth values far away from each other, culling efficiency will be suboptimal as multiple entities between min and max Z will end up pulled into the tile.</a:t>
            </a:r>
          </a:p>
          <a:p>
            <a:r>
              <a:rPr lang="en-US" baseline="0" dirty="0"/>
              <a:t>This can also result in pulling entities that are not even within Z ranges of each individual depth value within the tile.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09915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take a look at typical analytical area light – bound</a:t>
            </a:r>
            <a:r>
              <a:rPr lang="en-US" baseline="0" dirty="0"/>
              <a:t> inside of a frustum cone.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98960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049580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Light</a:t>
            </a:r>
            <a:r>
              <a:rPr lang="en-US" baseline="0" dirty="0"/>
              <a:t> Proxy geometry is tightly </a:t>
            </a:r>
            <a:r>
              <a:rPr lang="en-US" dirty="0"/>
              <a:t>cut to level geometry ( ~300 tris 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38515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661802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183220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Over-shading will still exist with light proxies.</a:t>
            </a:r>
          </a:p>
          <a:p>
            <a:r>
              <a:rPr lang="en-US" dirty="0"/>
              <a:t>Partially</a:t>
            </a:r>
            <a:r>
              <a:rPr lang="en-US" baseline="0" dirty="0"/>
              <a:t> due to low triangle count, and partially to coarse shading method we are using.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883542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can see the proxy mesh is slightly ‘poking’ through geo</a:t>
            </a:r>
            <a:r>
              <a:rPr lang="en-US" baseline="0" dirty="0"/>
              <a:t> on the wall. Also it has partial overlap over ground triangles.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887884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meshes are used to conservatively rasterize to 8x8 pixel</a:t>
            </a:r>
            <a:r>
              <a:rPr lang="en-US" baseline="0" dirty="0"/>
              <a:t> tiles ( and furthermore we force them to work on </a:t>
            </a:r>
            <a:r>
              <a:rPr lang="en-US" baseline="0" dirty="0" err="1"/>
              <a:t>wavefront</a:t>
            </a:r>
            <a:r>
              <a:rPr lang="en-US" baseline="0" dirty="0"/>
              <a:t> boundaries ), edge between light and shadow, will be render at same granularity.</a:t>
            </a:r>
          </a:p>
          <a:p>
            <a:r>
              <a:rPr lang="en-US" baseline="0" dirty="0"/>
              <a:t>Therefore it is crucial to have shadow maps for all lights. This is covered by our static shadow map caching system.</a:t>
            </a:r>
          </a:p>
          <a:p>
            <a:r>
              <a:rPr lang="en-US" baseline="0" dirty="0"/>
              <a:t>Every light, at bare minimum, will have a shadow map of all static geometry – same as used for proxy generation.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18362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view with direct</a:t>
            </a:r>
            <a:r>
              <a:rPr lang="en-US" baseline="0" dirty="0"/>
              <a:t> light only.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892031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Another view with direct</a:t>
            </a:r>
            <a:r>
              <a:rPr lang="en-US" baseline="0" dirty="0"/>
              <a:t> light only showing artifacts.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6965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Cluster approach works fully in 3D</a:t>
            </a:r>
            <a:r>
              <a:rPr lang="en-US" baseline="0" dirty="0"/>
              <a:t> and does not require depth pre-pass.</a:t>
            </a:r>
          </a:p>
          <a:p>
            <a:r>
              <a:rPr lang="en-US" baseline="0" dirty="0"/>
              <a:t>Instead frustum is divided into a predefined amount of clusters – mini </a:t>
            </a:r>
            <a:r>
              <a:rPr lang="en-US" baseline="0" dirty="0" err="1"/>
              <a:t>frustas</a:t>
            </a:r>
            <a:r>
              <a:rPr lang="en-US" baseline="0" dirty="0"/>
              <a:t>.</a:t>
            </a:r>
          </a:p>
          <a:p>
            <a:r>
              <a:rPr lang="en-US" baseline="0" dirty="0"/>
              <a:t>Assuming that that clusters cover the view frustum, looking up values for each point in space is a trivial 3D lookup in frustum space.</a:t>
            </a:r>
          </a:p>
          <a:p>
            <a:r>
              <a:rPr lang="en-US" baseline="0" dirty="0"/>
              <a:t>Also depth discontinuities are partially mitigated due to fragmentation of space in Z dimension (as opposed to tile approach).</a:t>
            </a:r>
          </a:p>
          <a:p>
            <a:r>
              <a:rPr lang="en-US" baseline="0" dirty="0"/>
              <a:t>However, such benefit comes at a cost of storing multiple Z slices of clusters, as opposed to single slice of tiles.</a:t>
            </a:r>
          </a:p>
          <a:p>
            <a:r>
              <a:rPr lang="en-US" baseline="0" dirty="0"/>
              <a:t>Therefore X/Y resolution of clustered buffers seems to be rather low in comparison with tile buffers – thus resulting in suboptimal culling.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634337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Performance of light proxies will be highly content</a:t>
            </a:r>
            <a:r>
              <a:rPr lang="en-US" baseline="0" dirty="0"/>
              <a:t> dependent.</a:t>
            </a:r>
          </a:p>
          <a:p>
            <a:r>
              <a:rPr lang="en-US" baseline="0" dirty="0"/>
              <a:t>Well authored lights, in cases with minimal occlusion will not benefit much.</a:t>
            </a:r>
          </a:p>
          <a:p>
            <a:r>
              <a:rPr lang="en-US" baseline="0" dirty="0"/>
              <a:t>Urban environments, corridors, man made structures will benefit most due to natural occlusion.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69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690400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70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07356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71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413674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72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80947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75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197855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76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004685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Used in IW7 for out of frustum 3D lookups for : lights in dynamic reflection probes, lights for dynamic lightmapped particles, tetrahedron Global Illumination </a:t>
            </a:r>
            <a:r>
              <a:rPr lang="en-US" dirty="0" err="1"/>
              <a:t>lightgrid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78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812219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Colors represent amount of lights hitting each pixel. Each voxel stores </a:t>
            </a:r>
            <a:r>
              <a:rPr lang="en-US" dirty="0" err="1"/>
              <a:t>preculled</a:t>
            </a:r>
            <a:r>
              <a:rPr lang="en-US" dirty="0"/>
              <a:t> lights.</a:t>
            </a:r>
          </a:p>
          <a:p>
            <a:r>
              <a:rPr lang="en-US" dirty="0"/>
              <a:t>It is shown here to demonstrate</a:t>
            </a:r>
            <a:r>
              <a:rPr lang="en-US" baseline="0" dirty="0"/>
              <a:t> how world space voxels are visualized on surfaces ( not used for actual scene lighting 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79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799681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80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00618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Results of standard Clustered F+ lighting.</a:t>
            </a:r>
            <a:r>
              <a:rPr lang="en-US" baseline="0" dirty="0"/>
              <a:t> 16 Z slices ( more would help with depth discontinuities on edges ).</a:t>
            </a:r>
            <a:endParaRPr lang="en-US" dirty="0"/>
          </a:p>
          <a:p>
            <a:endParaRPr lang="en-US" dirty="0"/>
          </a:p>
          <a:p>
            <a:r>
              <a:rPr lang="en-US" dirty="0"/>
              <a:t>Colors</a:t>
            </a:r>
            <a:r>
              <a:rPr lang="en-US" baseline="0" dirty="0"/>
              <a:t> represent amount of lights processed per pixel. [blue through red to white] -&gt; [0…128]</a:t>
            </a:r>
          </a:p>
          <a:p>
            <a:r>
              <a:rPr lang="en-US" baseline="0" dirty="0"/>
              <a:t>The brighter the color – the more lights are processed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97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Processed by modern GPUs, each of aforementioned structures can suffer from divergence issues.</a:t>
            </a:r>
            <a:endParaRPr lang="en-US" dirty="0"/>
          </a:p>
          <a:p>
            <a:endParaRPr lang="en-US" dirty="0"/>
          </a:p>
          <a:p>
            <a:r>
              <a:rPr lang="en-US" dirty="0"/>
              <a:t>When a pixel</a:t>
            </a:r>
            <a:r>
              <a:rPr lang="en-US" baseline="0" dirty="0"/>
              <a:t> or compute </a:t>
            </a:r>
            <a:r>
              <a:rPr lang="en-US" baseline="0" dirty="0" err="1"/>
              <a:t>shader</a:t>
            </a:r>
            <a:r>
              <a:rPr lang="en-US" baseline="0" dirty="0"/>
              <a:t> </a:t>
            </a:r>
            <a:r>
              <a:rPr lang="en-US" baseline="0" dirty="0" err="1"/>
              <a:t>wavefront</a:t>
            </a:r>
            <a:r>
              <a:rPr lang="en-US" baseline="0" dirty="0"/>
              <a:t> reads and processes the data structure, internal divergence can occur.</a:t>
            </a:r>
          </a:p>
          <a:p>
            <a:r>
              <a:rPr lang="en-US" baseline="0" dirty="0"/>
              <a:t>Same </a:t>
            </a:r>
            <a:r>
              <a:rPr lang="en-US" baseline="0" dirty="0" err="1"/>
              <a:t>wavefront</a:t>
            </a:r>
            <a:r>
              <a:rPr lang="en-US" baseline="0" dirty="0"/>
              <a:t> can cross multiple tiles, clusters, voxels, triangles – causing threads to read from multiple data sources.</a:t>
            </a:r>
          </a:p>
          <a:p>
            <a:endParaRPr lang="en-US" baseline="0" dirty="0"/>
          </a:p>
          <a:p>
            <a:r>
              <a:rPr lang="en-US" baseline="0" dirty="0"/>
              <a:t>Some data structures allow to minimize divergence ( i.e. matching deferred kernel size to data structure layout ) but eventually divergence can’t be avoided due to other dimensions.</a:t>
            </a:r>
          </a:p>
          <a:p>
            <a:r>
              <a:rPr lang="en-US" baseline="0" dirty="0"/>
              <a:t>In PS increased divergence can be caused by helper threads and scan converter patterns packing multiple pixels together into </a:t>
            </a:r>
            <a:r>
              <a:rPr lang="en-US" baseline="0" dirty="0" err="1"/>
              <a:t>wavefront</a:t>
            </a:r>
            <a:r>
              <a:rPr lang="en-US" baseline="0" dirty="0"/>
              <a:t>, where each pixel can be spatially far away from each other.</a:t>
            </a:r>
          </a:p>
          <a:p>
            <a:endParaRPr lang="en-US" baseline="0" dirty="0"/>
          </a:p>
          <a:p>
            <a:r>
              <a:rPr lang="en-US" baseline="0" dirty="0"/>
              <a:t>There can be more points of divergence such as entity type divergence, albeit for simplicity we focus on data structure divergence only.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80724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Surface caching enabled.</a:t>
            </a:r>
          </a:p>
          <a:p>
            <a:r>
              <a:rPr lang="en-US" dirty="0"/>
              <a:t>Each</a:t>
            </a:r>
            <a:r>
              <a:rPr lang="en-US" baseline="0" dirty="0"/>
              <a:t> Triangle is shadow and back-face culled against lights. Depth discontinuities are naturally non-existent due to per-triangle nature of the algorithm.</a:t>
            </a:r>
          </a:p>
          <a:p>
            <a:r>
              <a:rPr lang="en-US" baseline="0" dirty="0"/>
              <a:t>Majority of performance improvement comes from </a:t>
            </a:r>
            <a:r>
              <a:rPr lang="en-US" baseline="0" dirty="0" err="1"/>
              <a:t>backface</a:t>
            </a:r>
            <a:r>
              <a:rPr lang="en-US" baseline="0" dirty="0"/>
              <a:t> culling which can not be done in non-surface based methods.</a:t>
            </a:r>
          </a:p>
          <a:p>
            <a:r>
              <a:rPr lang="en-US" baseline="0" dirty="0"/>
              <a:t>Shadow culling can be implemented in other methods, albeit at different performance / quality.</a:t>
            </a:r>
          </a:p>
          <a:p>
            <a:endParaRPr lang="en-US" baseline="0" dirty="0"/>
          </a:p>
          <a:p>
            <a:r>
              <a:rPr lang="en-US" baseline="0" dirty="0"/>
              <a:t>Great performance win of over 6ms - even though some large triangles tend to process too many lights. Better tessellation or switching to per-</a:t>
            </a:r>
            <a:r>
              <a:rPr lang="en-US" baseline="0" dirty="0" err="1"/>
              <a:t>texel</a:t>
            </a:r>
            <a:r>
              <a:rPr lang="en-US" baseline="0" dirty="0"/>
              <a:t> based approach would help.</a:t>
            </a:r>
            <a:endParaRPr lang="en-US" dirty="0"/>
          </a:p>
          <a:p>
            <a:endParaRPr lang="en-US" dirty="0"/>
          </a:p>
          <a:p>
            <a:r>
              <a:rPr lang="en-US" dirty="0"/>
              <a:t>Colors</a:t>
            </a:r>
            <a:r>
              <a:rPr lang="en-US" baseline="0" dirty="0"/>
              <a:t> represent amount of lights processed per pixel. [blue through red to white] -&gt; [0…128]</a:t>
            </a:r>
          </a:p>
          <a:p>
            <a:r>
              <a:rPr lang="en-US" baseline="0" dirty="0"/>
              <a:t>The brighter the color – the more lights are processed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9674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is a process</a:t>
            </a:r>
            <a:r>
              <a:rPr lang="en-US" baseline="0" dirty="0"/>
              <a:t> of changing a divergent </a:t>
            </a:r>
            <a:r>
              <a:rPr lang="en-US" baseline="0" dirty="0" err="1"/>
              <a:t>vectorized</a:t>
            </a:r>
            <a:r>
              <a:rPr lang="en-US" baseline="0" dirty="0"/>
              <a:t> algorithm into serialized coherent one.</a:t>
            </a:r>
          </a:p>
          <a:p>
            <a:r>
              <a:rPr lang="en-US" baseline="0" dirty="0"/>
              <a:t>Serialization happens over items in order to improve throughput as well as utilize several hardware features reserved for coherent execution.</a:t>
            </a:r>
          </a:p>
          <a:p>
            <a:r>
              <a:rPr lang="en-US" baseline="0" dirty="0"/>
              <a:t>In case of GCN it allows conscious balancing of Scalar Memory Unit and Vector Memory unit, along with GPU </a:t>
            </a:r>
            <a:r>
              <a:rPr lang="en-US" baseline="0" dirty="0" err="1"/>
              <a:t>wavefront</a:t>
            </a:r>
            <a:r>
              <a:rPr lang="en-US" baseline="0" dirty="0"/>
              <a:t> occupancy.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1875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4281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A9C1B-09D2-4324-816F-D0139B0F0FA5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7465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2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674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28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18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67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99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551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72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43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394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01D6-DDD7-4B9C-8A5C-D28702AB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4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82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 userDrawn="1"/>
        </p:nvSpPr>
        <p:spPr>
          <a:xfrm>
            <a:off x="-823" y="0"/>
            <a:ext cx="12192823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6000">
                <a:srgbClr val="FFFFFF">
                  <a:alpha val="10000"/>
                </a:srgbClr>
              </a:gs>
              <a:gs pos="33000">
                <a:schemeClr val="bg1">
                  <a:alpha val="1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34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18897"/>
            <a:ext cx="10515600" cy="49267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524C3-110B-423F-A10C-9557AF0CFF2F}" type="datetimeFigureOut">
              <a:rPr lang="en-US" smtClean="0"/>
              <a:t>7/31/2017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801D6-DDD7-4B9C-8A5C-D28702AB942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3" y="6339019"/>
            <a:ext cx="1810409" cy="4712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8502" y="6337906"/>
            <a:ext cx="1823498" cy="52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844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bartwronski.com/2017/04/13/cull-that-cone/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82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759526"/>
            <a:ext cx="12192000" cy="959321"/>
          </a:xfr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1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effectLst/>
              </a:rPr>
              <a:t>Improved Culling for Tiled and Clustered Rendering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719145"/>
            <a:ext cx="12192000" cy="1807779"/>
          </a:xfrm>
          <a:gradFill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1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Michal Drobot</a:t>
            </a:r>
          </a:p>
          <a:p>
            <a:r>
              <a:rPr lang="en-US" dirty="0"/>
              <a:t>Principal Rendering Engineer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299" y="5959859"/>
            <a:ext cx="3035783" cy="790253"/>
          </a:xfrm>
          <a:prstGeom prst="rect">
            <a:avLst/>
          </a:prstGeom>
        </p:spPr>
      </p:pic>
      <p:pic>
        <p:nvPicPr>
          <p:cNvPr id="9" name="Picture 5" descr="C:\Users\jvelev\Desktop\PVI\treyarch\USC\pics\activisio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858" y="6108057"/>
            <a:ext cx="1814738" cy="41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40306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88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1968766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Execute </a:t>
            </a:r>
            <a:r>
              <a:rPr lang="en-US" sz="2400" dirty="0" err="1"/>
              <a:t>wavefront</a:t>
            </a:r>
            <a:r>
              <a:rPr lang="en-US" sz="2400" dirty="0"/>
              <a:t> only on one divergent item at a time</a:t>
            </a:r>
          </a:p>
          <a:p>
            <a:r>
              <a:rPr lang="en-US" sz="2400" dirty="0"/>
              <a:t>Loop over all items sampled by </a:t>
            </a:r>
            <a:r>
              <a:rPr lang="en-US" sz="2400" dirty="0" err="1"/>
              <a:t>wavefront</a:t>
            </a:r>
            <a:endParaRPr lang="en-US" sz="2400" dirty="0"/>
          </a:p>
          <a:p>
            <a:pPr lvl="1"/>
            <a:r>
              <a:rPr lang="en-US" sz="2000" dirty="0"/>
              <a:t>Mask all </a:t>
            </a:r>
            <a:r>
              <a:rPr lang="en-US" sz="2000" dirty="0" err="1"/>
              <a:t>wavefront</a:t>
            </a:r>
            <a:r>
              <a:rPr lang="en-US" sz="2000" dirty="0"/>
              <a:t> lanes to work only on selected item</a:t>
            </a:r>
          </a:p>
          <a:p>
            <a:pPr lvl="1"/>
            <a:r>
              <a:rPr lang="en-US" sz="2000" dirty="0"/>
              <a:t>Move to next</a:t>
            </a:r>
          </a:p>
          <a:p>
            <a:r>
              <a:rPr lang="en-US" sz="2400" dirty="0"/>
              <a:t>Can be used in Forward as well as in Deferred</a:t>
            </a:r>
          </a:p>
          <a:p>
            <a:pPr marL="914400" lvl="2" indent="0">
              <a:buNone/>
            </a:pPr>
            <a:endParaRPr lang="en-US" sz="1800" dirty="0"/>
          </a:p>
        </p:txBody>
      </p:sp>
      <p:sp>
        <p:nvSpPr>
          <p:cNvPr id="4" name="Rectangle 3"/>
          <p:cNvSpPr/>
          <p:nvPr/>
        </p:nvSpPr>
        <p:spPr>
          <a:xfrm>
            <a:off x="9397142" y="5114568"/>
            <a:ext cx="2146300" cy="46348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Vector Memory Unit</a:t>
            </a:r>
          </a:p>
        </p:txBody>
      </p:sp>
      <p:sp>
        <p:nvSpPr>
          <p:cNvPr id="5" name="Rectangle 4"/>
          <p:cNvSpPr/>
          <p:nvPr/>
        </p:nvSpPr>
        <p:spPr>
          <a:xfrm>
            <a:off x="9397142" y="4159893"/>
            <a:ext cx="2235200" cy="46348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Scalar Memory Unit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3994203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Thread 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8656" y="4381037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Thread 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8656" y="4813213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Thread 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48656" y="5245389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Thread 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08200" y="3965628"/>
            <a:ext cx="1943100" cy="36933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0 (20 VGPR)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89175" y="4391635"/>
            <a:ext cx="1943100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1 (20 VGPR)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489200" y="4816862"/>
            <a:ext cx="1943100" cy="36933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2 (20 VGPR)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689225" y="5242869"/>
            <a:ext cx="1943100" cy="36933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3 (20 VGPR)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45673" y="5754341"/>
            <a:ext cx="2180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VGPR Total : 80 VGPR</a:t>
            </a:r>
          </a:p>
        </p:txBody>
      </p:sp>
      <p:sp>
        <p:nvSpPr>
          <p:cNvPr id="16" name="Rectangle 15"/>
          <p:cNvSpPr/>
          <p:nvPr/>
        </p:nvSpPr>
        <p:spPr>
          <a:xfrm rot="16200000">
            <a:off x="5127900" y="4555555"/>
            <a:ext cx="1640669" cy="51143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0</a:t>
            </a:r>
            <a:br>
              <a:rPr lang="en-US" dirty="0"/>
            </a:br>
            <a:r>
              <a:rPr lang="en-US" dirty="0"/>
              <a:t> (20 VGPR)</a:t>
            </a:r>
          </a:p>
        </p:txBody>
      </p:sp>
      <p:sp>
        <p:nvSpPr>
          <p:cNvPr id="17" name="Rectangle 16"/>
          <p:cNvSpPr/>
          <p:nvPr/>
        </p:nvSpPr>
        <p:spPr>
          <a:xfrm rot="16200000">
            <a:off x="5713388" y="4555555"/>
            <a:ext cx="1640669" cy="511434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1</a:t>
            </a:r>
            <a:br>
              <a:rPr lang="en-US" dirty="0"/>
            </a:br>
            <a:r>
              <a:rPr lang="en-US" dirty="0"/>
              <a:t> (20 VGPR)</a:t>
            </a:r>
          </a:p>
        </p:txBody>
      </p:sp>
      <p:sp>
        <p:nvSpPr>
          <p:cNvPr id="18" name="Rectangle 17"/>
          <p:cNvSpPr/>
          <p:nvPr/>
        </p:nvSpPr>
        <p:spPr>
          <a:xfrm rot="16200000">
            <a:off x="6298875" y="4557496"/>
            <a:ext cx="1640669" cy="511434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2</a:t>
            </a:r>
            <a:br>
              <a:rPr lang="en-US" dirty="0"/>
            </a:br>
            <a:r>
              <a:rPr lang="en-US" dirty="0"/>
              <a:t> (20 VGPR)</a:t>
            </a:r>
          </a:p>
        </p:txBody>
      </p:sp>
      <p:sp>
        <p:nvSpPr>
          <p:cNvPr id="19" name="Rectangle 18"/>
          <p:cNvSpPr/>
          <p:nvPr/>
        </p:nvSpPr>
        <p:spPr>
          <a:xfrm rot="16200000">
            <a:off x="6884362" y="4555555"/>
            <a:ext cx="1640669" cy="51143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3</a:t>
            </a:r>
            <a:br>
              <a:rPr lang="en-US" dirty="0"/>
            </a:br>
            <a:r>
              <a:rPr lang="en-US" dirty="0"/>
              <a:t> (20 VGPR)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27876" y="5754341"/>
            <a:ext cx="2180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VGPR Total : 20 VGPR</a:t>
            </a:r>
          </a:p>
        </p:txBody>
      </p:sp>
      <p:cxnSp>
        <p:nvCxnSpPr>
          <p:cNvPr id="22" name="Connector: Elbow 21"/>
          <p:cNvCxnSpPr>
            <a:stCxn id="5" idx="1"/>
          </p:cNvCxnSpPr>
          <p:nvPr/>
        </p:nvCxnSpPr>
        <p:spPr>
          <a:xfrm rot="10800000" flipV="1">
            <a:off x="7908154" y="4391635"/>
            <a:ext cx="1488989" cy="1471714"/>
          </a:xfrm>
          <a:prstGeom prst="bentConnector3">
            <a:avLst>
              <a:gd name="adj1" fmla="val 55757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/>
          <p:cNvCxnSpPr>
            <a:stCxn id="4" idx="1"/>
            <a:endCxn id="20" idx="3"/>
          </p:cNvCxnSpPr>
          <p:nvPr/>
        </p:nvCxnSpPr>
        <p:spPr>
          <a:xfrm rot="10800000" flipV="1">
            <a:off x="7908154" y="5346309"/>
            <a:ext cx="1488989" cy="592697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/>
          <p:cNvCxnSpPr>
            <a:stCxn id="4" idx="3"/>
            <a:endCxn id="15" idx="2"/>
          </p:cNvCxnSpPr>
          <p:nvPr/>
        </p:nvCxnSpPr>
        <p:spPr>
          <a:xfrm flipH="1">
            <a:off x="3335812" y="5346310"/>
            <a:ext cx="8207630" cy="777363"/>
          </a:xfrm>
          <a:prstGeom prst="bentConnector4">
            <a:avLst>
              <a:gd name="adj1" fmla="val -2785"/>
              <a:gd name="adj2" fmla="val 12940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108200" y="3480425"/>
            <a:ext cx="2524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Vectorized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727876" y="3480425"/>
            <a:ext cx="2232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Scalarized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4726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Container : Hierarchical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Pointer to leaf cluster</a:t>
            </a:r>
          </a:p>
          <a:p>
            <a:pPr lvl="1"/>
            <a:r>
              <a:rPr lang="en-US" dirty="0"/>
              <a:t>Leaf cluster stores all pointers to visible entities  inside each entry </a:t>
            </a:r>
          </a:p>
          <a:p>
            <a:pPr lvl="1"/>
            <a:r>
              <a:rPr lang="en-US" dirty="0"/>
              <a:t>Not bound by entity number</a:t>
            </a:r>
          </a:p>
          <a:p>
            <a:pPr lvl="1"/>
            <a:r>
              <a:rPr lang="en-US" dirty="0"/>
              <a:t>Expensive traversal due to indirection</a:t>
            </a:r>
          </a:p>
          <a:p>
            <a:pPr lvl="1"/>
            <a:r>
              <a:rPr lang="en-US" dirty="0"/>
              <a:t>Variable memory storage cost</a:t>
            </a:r>
          </a:p>
          <a:p>
            <a:pPr lvl="1"/>
            <a:endParaRPr lang="en-US" dirty="0"/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939805" y="3450166"/>
          <a:ext cx="979169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01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Global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0" name="Rectangle 19"/>
          <p:cNvSpPr/>
          <p:nvPr/>
        </p:nvSpPr>
        <p:spPr>
          <a:xfrm>
            <a:off x="3293975" y="5200650"/>
            <a:ext cx="31496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Spatial Acceleration Structure with leaf pointers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28700" y="5187950"/>
            <a:ext cx="15748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2D/3D Lookup</a:t>
            </a:r>
          </a:p>
        </p:txBody>
      </p:sp>
      <p:cxnSp>
        <p:nvCxnSpPr>
          <p:cNvPr id="24" name="Straight Arrow Connector 23"/>
          <p:cNvCxnSpPr>
            <a:stCxn id="21" idx="3"/>
          </p:cNvCxnSpPr>
          <p:nvPr/>
        </p:nvCxnSpPr>
        <p:spPr>
          <a:xfrm>
            <a:off x="2603500" y="5511800"/>
            <a:ext cx="753975" cy="0"/>
          </a:xfrm>
          <a:prstGeom prst="straightConnector1">
            <a:avLst/>
          </a:prstGeom>
          <a:ln w="38100">
            <a:solidFill>
              <a:srgbClr val="F60A0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</p:cNvCxnSpPr>
          <p:nvPr/>
        </p:nvCxnSpPr>
        <p:spPr>
          <a:xfrm flipV="1">
            <a:off x="6443575" y="5518150"/>
            <a:ext cx="592225" cy="6350"/>
          </a:xfrm>
          <a:prstGeom prst="straightConnector1">
            <a:avLst/>
          </a:prstGeom>
          <a:ln w="38100">
            <a:solidFill>
              <a:srgbClr val="F60A0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5846011" y="4167716"/>
          <a:ext cx="48768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35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Entity </a:t>
                      </a:r>
                      <a:r>
                        <a:rPr lang="en-US" dirty="0" err="1"/>
                        <a:t>Idx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5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Pointer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/>
          </p:nvPr>
        </p:nvGraphicFramePr>
        <p:xfrm>
          <a:off x="7067634" y="5187950"/>
          <a:ext cx="362576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85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71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3567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Leaf Header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5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Head </a:t>
                      </a:r>
                      <a:r>
                        <a:rPr lang="en-US" dirty="0" err="1"/>
                        <a:t>Ptr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Entity</a:t>
                      </a:r>
                      <a:r>
                        <a:rPr lang="en-US" baseline="0" dirty="0"/>
                        <a:t> # : </a:t>
                      </a:r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5" name="Rectangle 34"/>
          <p:cNvSpPr/>
          <p:nvPr/>
        </p:nvSpPr>
        <p:spPr>
          <a:xfrm>
            <a:off x="7050260" y="6064250"/>
            <a:ext cx="3741824" cy="55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Execute on entities 5 &amp; 7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276476" y="4201781"/>
            <a:ext cx="3376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Leaf payload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 same leaves should be merged 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H="1" flipV="1">
            <a:off x="6739687" y="3800476"/>
            <a:ext cx="1528013" cy="733000"/>
          </a:xfrm>
          <a:prstGeom prst="straightConnector1">
            <a:avLst/>
          </a:prstGeom>
          <a:ln w="38100">
            <a:solidFill>
              <a:srgbClr val="F60A0A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6" idx="1"/>
          </p:cNvCxnSpPr>
          <p:nvPr/>
        </p:nvCxnSpPr>
        <p:spPr>
          <a:xfrm flipH="1" flipV="1">
            <a:off x="5846011" y="4533476"/>
            <a:ext cx="1805780" cy="978324"/>
          </a:xfrm>
          <a:prstGeom prst="straightConnector1">
            <a:avLst/>
          </a:prstGeom>
          <a:ln w="38100">
            <a:solidFill>
              <a:srgbClr val="F60A0A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 flipV="1">
            <a:off x="8505825" y="3800476"/>
            <a:ext cx="1371600" cy="733000"/>
          </a:xfrm>
          <a:prstGeom prst="straightConnector1">
            <a:avLst/>
          </a:prstGeom>
          <a:ln w="38100">
            <a:solidFill>
              <a:srgbClr val="F60A0A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111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0" grpId="0" animBg="1"/>
      <p:bldP spid="21" grpId="0" animBg="1"/>
      <p:bldP spid="35" grpId="0" animBg="1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Baseline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Typical Hierarchical Container iterator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address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containerAddressFromSamplePosition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samplePosition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 // Find address of container for 2D / 3D position</a:t>
            </a:r>
          </a:p>
          <a:p>
            <a:pPr marL="0" indent="0">
              <a:buNone/>
            </a:pPr>
            <a:endParaRPr lang="en-US" sz="14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First entry is the header. Read and advance pointer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header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g_EntityClusterData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[address++];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entityCount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GetEntityCountFromHeader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header );</a:t>
            </a:r>
          </a:p>
          <a:p>
            <a:pPr marL="0" indent="0">
              <a:buNone/>
            </a:pPr>
            <a:endParaRPr lang="en-US" sz="14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// Iterate over entities inside the container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for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entityItr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entityItr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entityCount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entityItr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 )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ProcessEntity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g_EntityClusterData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[address++] );</a:t>
            </a:r>
          </a:p>
        </p:txBody>
      </p:sp>
    </p:spTree>
    <p:extLst>
      <p:ext uri="{BB962C8B-B14F-4D97-AF65-F5344CB8AC3E}">
        <p14:creationId xmlns:p14="http://schemas.microsoft.com/office/powerpoint/2010/main" val="3141487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Baseline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Hierarchical Container iterator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scalarized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over containers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address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containerAddressFromSamplePosition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samplePosition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 // Find address of container for 2D / 3D position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uniformAddress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address;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currentLaneID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WaveGetLaneIndex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execMask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~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ulong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( 0 ); //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mask to 111…111 – open for all lanes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ulong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currentLaneMask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ulong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ulong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( 1 ) &lt;&lt;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ulong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currentLaneID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 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while ( 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execMask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&amp;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currentLaneMask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 != 0 ) // set EXEC to remaining lanes    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	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uniformAddress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WaveReadFirstLane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address 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laneMask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   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WaveBallot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uniformAddress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== address ); // mask of lanes to be processed in current iteration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execMask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   &amp;= ~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laneMask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// remove currently alive lanes from mask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if 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uniformAddress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== address ) // execute for lanes with matching coherent address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header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g_EntityClusterData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uniformAddress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++]; // First entry is the header. Read and advance pointer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entityCount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GetEntityCountFromHeader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header );		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// Iterate over entities inside the container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for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entityItr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entityItr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entityCount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entityItr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 )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ProcessEntity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g_EntityClusterData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uniformAddress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++]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3377296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Hierarchical Container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Shader</a:t>
            </a:r>
            <a:r>
              <a:rPr lang="en-US" dirty="0"/>
              <a:t> is fully </a:t>
            </a:r>
            <a:r>
              <a:rPr lang="en-US" dirty="0" err="1"/>
              <a:t>scalarized</a:t>
            </a:r>
            <a:endParaRPr lang="en-US" dirty="0"/>
          </a:p>
          <a:p>
            <a:pPr lvl="1"/>
            <a:r>
              <a:rPr lang="en-US" dirty="0"/>
              <a:t>Better VMEM/SMEM and VALU/SALU balancing</a:t>
            </a:r>
          </a:p>
          <a:p>
            <a:pPr lvl="1"/>
            <a:r>
              <a:rPr lang="en-US" dirty="0"/>
              <a:t>Low VGPR usage ( similar to Forward constant loading )</a:t>
            </a:r>
          </a:p>
          <a:p>
            <a:pPr lvl="1"/>
            <a:endParaRPr lang="en-US" dirty="0"/>
          </a:p>
          <a:p>
            <a:r>
              <a:rPr lang="en-US" dirty="0"/>
              <a:t>Performance highly variable</a:t>
            </a:r>
          </a:p>
          <a:p>
            <a:pPr lvl="1"/>
            <a:r>
              <a:rPr lang="en-US" dirty="0" err="1"/>
              <a:t>Wavefront</a:t>
            </a:r>
            <a:r>
              <a:rPr lang="en-US" dirty="0"/>
              <a:t> can process entities multiple times if same entities are in different containers</a:t>
            </a:r>
          </a:p>
          <a:p>
            <a:pPr lvl="1"/>
            <a:r>
              <a:rPr lang="en-US" dirty="0"/>
              <a:t>Depending on data coherency / redundancy this can result in slowdown</a:t>
            </a:r>
          </a:p>
          <a:p>
            <a:endParaRPr lang="en-US" dirty="0"/>
          </a:p>
          <a:p>
            <a:r>
              <a:rPr lang="en-US" dirty="0"/>
              <a:t>Ideally </a:t>
            </a:r>
            <a:r>
              <a:rPr lang="en-US" dirty="0" err="1"/>
              <a:t>scalarize</a:t>
            </a:r>
            <a:r>
              <a:rPr lang="en-US" dirty="0"/>
              <a:t> on entity level</a:t>
            </a:r>
          </a:p>
          <a:p>
            <a:pPr lvl="1"/>
            <a:r>
              <a:rPr lang="en-US" dirty="0"/>
              <a:t>This requires ordered containers  - Flat Bit Arrays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971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Container: Flat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Flat Bit Array</a:t>
            </a:r>
          </a:p>
          <a:p>
            <a:pPr lvl="1"/>
            <a:r>
              <a:rPr lang="en-US" dirty="0"/>
              <a:t>Collection of bits – Nth bit representing visibility of Nth entity from global list</a:t>
            </a:r>
          </a:p>
          <a:p>
            <a:pPr lvl="1"/>
            <a:r>
              <a:rPr lang="en-US" dirty="0"/>
              <a:t>Simple traversal – iterate through  bits</a:t>
            </a:r>
          </a:p>
          <a:p>
            <a:pPr lvl="1"/>
            <a:r>
              <a:rPr lang="en-US" dirty="0"/>
              <a:t>Memory / Entity bound – mostly used in per-frustum context</a:t>
            </a:r>
          </a:p>
          <a:p>
            <a:pPr lvl="1"/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939805" y="3285066"/>
          <a:ext cx="979169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01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9015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Global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061200" y="4008966"/>
          <a:ext cx="369454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Idx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57476" y="4189968"/>
            <a:ext cx="3543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Per-frustum culled list of M entities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293975" y="5080000"/>
            <a:ext cx="31496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Spatial Acceleration Structure with M bit entries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028700" y="5067300"/>
            <a:ext cx="15748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2D/3D Lookup</a:t>
            </a:r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/>
          </p:nvPr>
        </p:nvGraphicFramePr>
        <p:xfrm>
          <a:off x="7035800" y="5080000"/>
          <a:ext cx="3759200" cy="63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4" name="Rectangle 33"/>
          <p:cNvSpPr/>
          <p:nvPr/>
        </p:nvSpPr>
        <p:spPr>
          <a:xfrm>
            <a:off x="7027776" y="5981700"/>
            <a:ext cx="3741824" cy="55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Execute on entities 5 &amp; 7</a:t>
            </a:r>
          </a:p>
        </p:txBody>
      </p:sp>
      <p:cxnSp>
        <p:nvCxnSpPr>
          <p:cNvPr id="37" name="Straight Arrow Connector 36"/>
          <p:cNvCxnSpPr>
            <a:stCxn id="31" idx="3"/>
          </p:cNvCxnSpPr>
          <p:nvPr/>
        </p:nvCxnSpPr>
        <p:spPr>
          <a:xfrm>
            <a:off x="2603500" y="5391150"/>
            <a:ext cx="753975" cy="0"/>
          </a:xfrm>
          <a:prstGeom prst="straightConnector1">
            <a:avLst/>
          </a:prstGeom>
          <a:ln w="38100">
            <a:solidFill>
              <a:srgbClr val="F60A0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0" idx="3"/>
            <a:endCxn id="33" idx="1"/>
          </p:cNvCxnSpPr>
          <p:nvPr/>
        </p:nvCxnSpPr>
        <p:spPr>
          <a:xfrm flipV="1">
            <a:off x="6443575" y="5397500"/>
            <a:ext cx="592225" cy="6350"/>
          </a:xfrm>
          <a:prstGeom prst="straightConnector1">
            <a:avLst/>
          </a:prstGeom>
          <a:ln w="38100">
            <a:solidFill>
              <a:srgbClr val="F60A0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4868775" y="3683000"/>
            <a:ext cx="3284625" cy="317500"/>
          </a:xfrm>
          <a:prstGeom prst="straightConnector1">
            <a:avLst/>
          </a:prstGeom>
          <a:ln w="38100">
            <a:solidFill>
              <a:srgbClr val="F60A0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9385300" y="4737100"/>
            <a:ext cx="279400" cy="342900"/>
          </a:xfrm>
          <a:prstGeom prst="straightConnector1">
            <a:avLst/>
          </a:prstGeom>
          <a:ln w="38100">
            <a:solidFill>
              <a:srgbClr val="F60A0A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endCxn id="8" idx="2"/>
          </p:cNvCxnSpPr>
          <p:nvPr/>
        </p:nvCxnSpPr>
        <p:spPr>
          <a:xfrm flipV="1">
            <a:off x="8432800" y="4750646"/>
            <a:ext cx="475672" cy="329354"/>
          </a:xfrm>
          <a:prstGeom prst="straightConnector1">
            <a:avLst/>
          </a:prstGeom>
          <a:ln w="38100">
            <a:solidFill>
              <a:srgbClr val="F60A0A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8534400" y="3683000"/>
            <a:ext cx="1130300" cy="325966"/>
          </a:xfrm>
          <a:prstGeom prst="straightConnector1">
            <a:avLst/>
          </a:prstGeom>
          <a:ln w="38100">
            <a:solidFill>
              <a:srgbClr val="F60A0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8" idx="0"/>
          </p:cNvCxnSpPr>
          <p:nvPr/>
        </p:nvCxnSpPr>
        <p:spPr>
          <a:xfrm>
            <a:off x="6739687" y="3683000"/>
            <a:ext cx="2168785" cy="325966"/>
          </a:xfrm>
          <a:prstGeom prst="straightConnector1">
            <a:avLst/>
          </a:prstGeom>
          <a:ln w="38100">
            <a:solidFill>
              <a:srgbClr val="F60A0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542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  <p:bldP spid="30" grpId="0" animBg="1"/>
      <p:bldP spid="31" grpId="0" animBg="1"/>
      <p:bldP spid="3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Baseline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Typical Flat Bit Array iterator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wordMin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wordMax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max( MAX_WORDS - 1, 0 );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address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containerAddressFromSamplePosition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samplePosition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Read range of words of visibility bits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for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wordMin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wordMax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 )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Load bit mask data per lane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mask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entityMasksTile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[address +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while ( mask != 0 ) // processed per lane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firstbitlow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mask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32 *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mask ^= ( 1 &lt;&lt;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ProcessEntity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1734288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Baseline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Flat Bit Array iterator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scalarized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on entity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wordMin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wordMax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max( MAX_WORDS - 1, 0 );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address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containerAddressFromSamplePosition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samplePosition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Read range of words of visibility bits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for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wordMin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wordMax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 )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Load bit mask data per lane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mask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entityMasksTile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[address +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Compact word bitmask over all lanes in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wavefront</a:t>
            </a:r>
            <a:endParaRPr lang="en-US" sz="1400" dirty="0">
              <a:solidFill>
                <a:srgbClr val="92D05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WaveReadFirstLane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WaveAllBitOr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mask )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while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mergedMask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!= 0 ) // processed scalar over merged bitmask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firstbitlow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mergedMask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32 *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mergedMask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^= ( 1 &lt;&lt;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ProcessEntity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959084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Flat Container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Bitmask </a:t>
            </a:r>
            <a:r>
              <a:rPr lang="en-US" dirty="0" err="1"/>
              <a:t>Scalarization</a:t>
            </a:r>
            <a:endParaRPr lang="en-US" dirty="0"/>
          </a:p>
          <a:p>
            <a:pPr lvl="1"/>
            <a:r>
              <a:rPr lang="en-US" dirty="0" err="1"/>
              <a:t>Shader</a:t>
            </a:r>
            <a:r>
              <a:rPr lang="en-US" dirty="0"/>
              <a:t> is fully </a:t>
            </a:r>
            <a:r>
              <a:rPr lang="en-US" dirty="0" err="1"/>
              <a:t>scalarized</a:t>
            </a:r>
            <a:r>
              <a:rPr lang="en-US" dirty="0"/>
              <a:t> and executes once per each entity</a:t>
            </a:r>
          </a:p>
          <a:p>
            <a:pPr lvl="1"/>
            <a:r>
              <a:rPr lang="en-US" dirty="0"/>
              <a:t>Low VGPR usage</a:t>
            </a:r>
          </a:p>
          <a:p>
            <a:pPr lvl="1"/>
            <a:r>
              <a:rPr lang="en-US" dirty="0"/>
              <a:t>Significantly more efficient than baseline</a:t>
            </a:r>
          </a:p>
          <a:p>
            <a:pPr lvl="1"/>
            <a:r>
              <a:rPr lang="en-US" dirty="0"/>
              <a:t>Arguably more elegant code</a:t>
            </a:r>
          </a:p>
          <a:p>
            <a:r>
              <a:rPr lang="en-US" dirty="0"/>
              <a:t>Results of </a:t>
            </a:r>
            <a:r>
              <a:rPr lang="en-US" dirty="0" err="1"/>
              <a:t>scalarization</a:t>
            </a:r>
            <a:r>
              <a:rPr lang="en-US" dirty="0"/>
              <a:t> on synthetic test </a:t>
            </a:r>
            <a:r>
              <a:rPr lang="en-US" dirty="0" err="1"/>
              <a:t>shader</a:t>
            </a:r>
            <a:endParaRPr lang="en-US" dirty="0"/>
          </a:p>
          <a:p>
            <a:pPr lvl="1"/>
            <a:r>
              <a:rPr lang="en-US" dirty="0" err="1"/>
              <a:t>Scalarization</a:t>
            </a:r>
            <a:r>
              <a:rPr lang="en-US" dirty="0"/>
              <a:t> applied to Light lookups in densely lit environment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663700" y="4698392"/>
          <a:ext cx="856488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12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1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VGPR</a:t>
                      </a:r>
                      <a:r>
                        <a:rPr lang="en-US" b="1" baseline="0" dirty="0">
                          <a:effectLst/>
                        </a:rPr>
                        <a:t> Count</a:t>
                      </a:r>
                      <a:endParaRPr lang="en-US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Occupancy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Base F+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Hierarchical</a:t>
                      </a:r>
                      <a:r>
                        <a:rPr lang="en-US" b="1" baseline="0" dirty="0">
                          <a:effectLst/>
                        </a:rPr>
                        <a:t> F+ </a:t>
                      </a:r>
                      <a:r>
                        <a:rPr lang="en-US" b="1" baseline="0" dirty="0" err="1">
                          <a:effectLst/>
                        </a:rPr>
                        <a:t>Scalarized</a:t>
                      </a:r>
                      <a:endParaRPr lang="en-US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98%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Flat F+ </a:t>
                      </a:r>
                      <a:r>
                        <a:rPr lang="en-US" b="1" dirty="0" err="1">
                          <a:effectLst/>
                        </a:rPr>
                        <a:t>Scalarized</a:t>
                      </a:r>
                      <a:endParaRPr lang="en-US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72%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1456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Hierarchical Data Containers can be </a:t>
            </a:r>
            <a:r>
              <a:rPr lang="en-US" dirty="0" err="1"/>
              <a:t>scalarized</a:t>
            </a:r>
            <a:r>
              <a:rPr lang="en-US" dirty="0"/>
              <a:t> on container level</a:t>
            </a:r>
          </a:p>
          <a:p>
            <a:pPr lvl="1"/>
            <a:r>
              <a:rPr lang="en-US" dirty="0"/>
              <a:t>Tile / Cluster / Voxel address</a:t>
            </a:r>
          </a:p>
          <a:p>
            <a:r>
              <a:rPr lang="en-US" dirty="0"/>
              <a:t>Flat Data Containers can be </a:t>
            </a:r>
            <a:r>
              <a:rPr lang="en-US" dirty="0" err="1"/>
              <a:t>scalarized</a:t>
            </a:r>
            <a:r>
              <a:rPr lang="en-US" dirty="0"/>
              <a:t> on stored entity level</a:t>
            </a:r>
          </a:p>
          <a:p>
            <a:pPr lvl="1"/>
            <a:r>
              <a:rPr lang="en-US" dirty="0"/>
              <a:t>Light / Probe / Decal </a:t>
            </a:r>
            <a:r>
              <a:rPr lang="en-US" dirty="0" err="1"/>
              <a:t>idx</a:t>
            </a: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http://cdn1.expertreviews.co.uk/sites/expertreviews/files/2016/11/call_of_duty_infinite_warfare_review_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566042" y="6550223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4871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</p:spPr>
        <p:txBody>
          <a:bodyPr anchor="ctr"/>
          <a:lstStyle/>
          <a:p>
            <a:r>
              <a:rPr lang="en-US" dirty="0"/>
              <a:t>Z-Binning</a:t>
            </a:r>
          </a:p>
        </p:txBody>
      </p:sp>
    </p:spTree>
    <p:extLst>
      <p:ext uri="{BB962C8B-B14F-4D97-AF65-F5344CB8AC3E}">
        <p14:creationId xmlns:p14="http://schemas.microsoft.com/office/powerpoint/2010/main" val="38443110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Z-Binning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Open world depth ranges</a:t>
            </a:r>
          </a:p>
          <a:p>
            <a:pPr lvl="1"/>
            <a:r>
              <a:rPr lang="en-US" dirty="0"/>
              <a:t>Clustering performance / memory impractical for high efficiency at high depth complexity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49300" y="2056792"/>
          <a:ext cx="107061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6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6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6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76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Depth Discontinuities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Spatial Resolution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Memory Scaling with</a:t>
                      </a:r>
                      <a:r>
                        <a:rPr lang="en-US" b="1" baseline="0" dirty="0">
                          <a:effectLst/>
                        </a:rPr>
                        <a:t> Z</a:t>
                      </a:r>
                      <a:endParaRPr lang="en-US" b="1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Tiles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57676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5" name="Content Placeholder 4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mdrobot\Pictures\SCE\PS4\PS4 IW Michal-20170221-129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1"/>
            <a:ext cx="1219199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6550223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16635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5" name="Content Placeholder 4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mdrobot\Pictures\SCE\PS4\PS4 IW Michal-20170221-129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6550223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55929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44"/>
          <p:cNvSpPr>
            <a:spLocks noGrp="1"/>
          </p:cNvSpPr>
          <p:nvPr>
            <p:ph idx="1"/>
          </p:nvPr>
        </p:nvSpPr>
        <p:spPr>
          <a:xfrm>
            <a:off x="838200" y="1241097"/>
            <a:ext cx="10515600" cy="4926724"/>
          </a:xfrm>
        </p:spPr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3008"/>
            <a:ext cx="12202252" cy="5747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5860044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98572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5" name="Content Placeholder 4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Users\mdrobot\Pictures\SCE\PS4\PS4 IW Michal-20170221-129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Isosceles Triangle 1"/>
          <p:cNvSpPr/>
          <p:nvPr/>
        </p:nvSpPr>
        <p:spPr>
          <a:xfrm rot="10800000">
            <a:off x="2219584" y="241299"/>
            <a:ext cx="7284391" cy="6130925"/>
          </a:xfrm>
          <a:prstGeom prst="triangle">
            <a:avLst/>
          </a:prstGeom>
          <a:solidFill>
            <a:srgbClr val="5B9BD5">
              <a:alpha val="50196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038600" y="3306761"/>
            <a:ext cx="3657600" cy="1074739"/>
          </a:xfrm>
          <a:prstGeom prst="rect">
            <a:avLst/>
          </a:prstGeom>
          <a:solidFill>
            <a:schemeClr val="accent2">
              <a:alpha val="50196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219584" y="241299"/>
            <a:ext cx="7284391" cy="1384302"/>
          </a:xfrm>
          <a:prstGeom prst="rect">
            <a:avLst/>
          </a:prstGeom>
          <a:solidFill>
            <a:srgbClr val="FF0000">
              <a:alpha val="50196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505200" y="2400300"/>
            <a:ext cx="4762500" cy="431800"/>
          </a:xfrm>
          <a:prstGeom prst="rect">
            <a:avLst/>
          </a:prstGeom>
          <a:solidFill>
            <a:srgbClr val="FFFF00">
              <a:alpha val="50196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997200" y="1625601"/>
            <a:ext cx="5676900" cy="431800"/>
          </a:xfrm>
          <a:prstGeom prst="rect">
            <a:avLst/>
          </a:prstGeom>
          <a:solidFill>
            <a:srgbClr val="00B0F0">
              <a:alpha val="50196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302000" y="2057401"/>
            <a:ext cx="5080000" cy="342899"/>
          </a:xfrm>
          <a:prstGeom prst="rect">
            <a:avLst/>
          </a:prstGeom>
          <a:solidFill>
            <a:srgbClr val="7030A0">
              <a:alpha val="50196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771900" y="2832100"/>
            <a:ext cx="4152900" cy="474661"/>
          </a:xfrm>
          <a:prstGeom prst="rect">
            <a:avLst/>
          </a:prstGeom>
          <a:solidFill>
            <a:srgbClr val="00B050">
              <a:alpha val="50196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0" y="6550223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862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Z-Binning</a:t>
            </a:r>
          </a:p>
        </p:txBody>
      </p:sp>
      <p:sp>
        <p:nvSpPr>
          <p:cNvPr id="4" name="Isosceles Triangle 3"/>
          <p:cNvSpPr/>
          <p:nvPr/>
        </p:nvSpPr>
        <p:spPr>
          <a:xfrm rot="10800000">
            <a:off x="2328110" y="1308538"/>
            <a:ext cx="7759744" cy="4984065"/>
          </a:xfrm>
          <a:prstGeom prst="triangl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cxnSp>
        <p:nvCxnSpPr>
          <p:cNvPr id="5" name="Straight Connector 4"/>
          <p:cNvCxnSpPr>
            <a:stCxn id="4" idx="0"/>
            <a:endCxn id="4" idx="3"/>
          </p:cNvCxnSpPr>
          <p:nvPr/>
        </p:nvCxnSpPr>
        <p:spPr>
          <a:xfrm flipV="1">
            <a:off x="6207981" y="1308538"/>
            <a:ext cx="0" cy="4984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stCxn id="4" idx="0"/>
          </p:cNvCxnSpPr>
          <p:nvPr/>
        </p:nvCxnSpPr>
        <p:spPr>
          <a:xfrm flipV="1">
            <a:off x="6207981" y="1308538"/>
            <a:ext cx="1853831" cy="4984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4" idx="0"/>
          </p:cNvCxnSpPr>
          <p:nvPr/>
        </p:nvCxnSpPr>
        <p:spPr>
          <a:xfrm flipH="1" flipV="1">
            <a:off x="4131287" y="1308538"/>
            <a:ext cx="2076694" cy="498406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3067615" y="1612442"/>
            <a:ext cx="425471" cy="4052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9</a:t>
            </a:r>
          </a:p>
        </p:txBody>
      </p:sp>
      <p:sp>
        <p:nvSpPr>
          <p:cNvPr id="9" name="Rectangle 8"/>
          <p:cNvSpPr/>
          <p:nvPr/>
        </p:nvSpPr>
        <p:spPr>
          <a:xfrm>
            <a:off x="3918553" y="2651515"/>
            <a:ext cx="425471" cy="4052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5098726" y="2485092"/>
            <a:ext cx="774962" cy="73805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501757" y="1541526"/>
            <a:ext cx="425471" cy="4052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39820" y="5036453"/>
            <a:ext cx="212735" cy="20260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548067" y="1470616"/>
            <a:ext cx="709117" cy="67534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8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1949071" y="2194927"/>
            <a:ext cx="8813285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949071" y="4863394"/>
            <a:ext cx="8813285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949071" y="5377501"/>
            <a:ext cx="8813285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49071" y="1419959"/>
            <a:ext cx="8813285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49071" y="3272111"/>
            <a:ext cx="8813285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949071" y="2497144"/>
            <a:ext cx="8813285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0543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Z-Binning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912798" y="2369128"/>
            <a:ext cx="7066927" cy="3129454"/>
            <a:chOff x="2141052" y="2913036"/>
            <a:chExt cx="5838673" cy="2585545"/>
          </a:xfrm>
        </p:grpSpPr>
        <p:sp>
          <p:nvSpPr>
            <p:cNvPr id="4" name="Isosceles Triangle 3"/>
            <p:cNvSpPr/>
            <p:nvPr/>
          </p:nvSpPr>
          <p:spPr>
            <a:xfrm rot="10800000">
              <a:off x="2337683" y="2913036"/>
              <a:ext cx="4025462" cy="2585545"/>
            </a:xfrm>
            <a:prstGeom prst="triangl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5" name="Straight Connector 4"/>
            <p:cNvCxnSpPr>
              <a:stCxn id="4" idx="0"/>
              <a:endCxn id="4" idx="3"/>
            </p:cNvCxnSpPr>
            <p:nvPr/>
          </p:nvCxnSpPr>
          <p:spPr>
            <a:xfrm flipV="1">
              <a:off x="4350414" y="2913036"/>
              <a:ext cx="0" cy="2585545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>
              <a:stCxn id="4" idx="0"/>
            </p:cNvCxnSpPr>
            <p:nvPr/>
          </p:nvCxnSpPr>
          <p:spPr>
            <a:xfrm flipV="1">
              <a:off x="4350414" y="2913036"/>
              <a:ext cx="961697" cy="2585545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>
              <a:stCxn id="4" idx="0"/>
            </p:cNvCxnSpPr>
            <p:nvPr/>
          </p:nvCxnSpPr>
          <p:spPr>
            <a:xfrm flipH="1" flipV="1">
              <a:off x="3273104" y="2913036"/>
              <a:ext cx="1077310" cy="2585545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2721311" y="3070690"/>
              <a:ext cx="220718" cy="210207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9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3162745" y="3609722"/>
              <a:ext cx="220718" cy="210207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3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774974" y="3523388"/>
              <a:ext cx="402021" cy="382876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7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02814" y="3033902"/>
              <a:ext cx="220718" cy="210207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5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312" y="4846938"/>
              <a:ext cx="110359" cy="105104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1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564362" y="2997116"/>
              <a:ext cx="367863" cy="350345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8</a:t>
              </a:r>
            </a:p>
          </p:txBody>
        </p:sp>
        <p:cxnSp>
          <p:nvCxnSpPr>
            <p:cNvPr id="25" name="Straight Connector 24"/>
            <p:cNvCxnSpPr/>
            <p:nvPr/>
          </p:nvCxnSpPr>
          <p:spPr>
            <a:xfrm>
              <a:off x="2141052" y="3372861"/>
              <a:ext cx="4572000" cy="0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2141052" y="4757161"/>
              <a:ext cx="4572000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2141052" y="5023861"/>
              <a:ext cx="4572000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141052" y="2970837"/>
              <a:ext cx="4572000" cy="0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2141052" y="3931664"/>
              <a:ext cx="45720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2141052" y="3529640"/>
              <a:ext cx="45720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932643" y="4757161"/>
              <a:ext cx="10470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Z-Bin 0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932642" y="3562767"/>
              <a:ext cx="10470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Z-Bin 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932641" y="3033902"/>
              <a:ext cx="10470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Z-Bin 2</a:t>
              </a:r>
            </a:p>
          </p:txBody>
        </p:sp>
      </p:grpSp>
      <p:graphicFrame>
        <p:nvGraphicFramePr>
          <p:cNvPr id="47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482014"/>
              </p:ext>
            </p:extLst>
          </p:nvPr>
        </p:nvGraphicFramePr>
        <p:xfrm>
          <a:off x="7950200" y="2022753"/>
          <a:ext cx="2856344" cy="2882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1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81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379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Z-Bin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Idx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Content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59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 | 5 | 8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76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 | 7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1734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5208186"/>
                  </a:ext>
                </a:extLst>
              </a:tr>
              <a:tr h="5373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5070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Z-Binning</a:t>
            </a:r>
          </a:p>
        </p:txBody>
      </p:sp>
      <p:sp>
        <p:nvSpPr>
          <p:cNvPr id="31" name="Isosceles Triangle 30"/>
          <p:cNvSpPr/>
          <p:nvPr/>
        </p:nvSpPr>
        <p:spPr>
          <a:xfrm rot="10800000">
            <a:off x="375709" y="2356548"/>
            <a:ext cx="4025462" cy="2585545"/>
          </a:xfrm>
          <a:prstGeom prst="triangl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32" name="Straight Connector 31"/>
          <p:cNvCxnSpPr>
            <a:stCxn id="31" idx="0"/>
            <a:endCxn id="31" idx="3"/>
          </p:cNvCxnSpPr>
          <p:nvPr/>
        </p:nvCxnSpPr>
        <p:spPr>
          <a:xfrm flipV="1">
            <a:off x="2388440" y="2356548"/>
            <a:ext cx="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31" idx="0"/>
          </p:cNvCxnSpPr>
          <p:nvPr/>
        </p:nvCxnSpPr>
        <p:spPr>
          <a:xfrm flipV="1">
            <a:off x="2388440" y="2356548"/>
            <a:ext cx="961697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31" idx="0"/>
          </p:cNvCxnSpPr>
          <p:nvPr/>
        </p:nvCxnSpPr>
        <p:spPr>
          <a:xfrm flipH="1" flipV="1">
            <a:off x="1311130" y="2356548"/>
            <a:ext cx="107731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759337" y="2514202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9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200771" y="3053234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813000" y="2966900"/>
            <a:ext cx="402021" cy="38287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38" name="Rectangle 37"/>
          <p:cNvSpPr/>
          <p:nvPr/>
        </p:nvSpPr>
        <p:spPr>
          <a:xfrm>
            <a:off x="2540840" y="2477414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664338" y="4290450"/>
            <a:ext cx="110359" cy="1051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602388" y="2440628"/>
            <a:ext cx="367863" cy="3503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8</a:t>
            </a:r>
          </a:p>
        </p:txBody>
      </p:sp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639249"/>
              </p:ext>
            </p:extLst>
          </p:nvPr>
        </p:nvGraphicFramePr>
        <p:xfrm>
          <a:off x="4962246" y="2325652"/>
          <a:ext cx="2625740" cy="2647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28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28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183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Z-Bin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Idx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Content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183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 | 5 | 8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183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 | 7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183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207160" y="3216082"/>
            <a:ext cx="644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699660" y="3195225"/>
            <a:ext cx="644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~</a:t>
            </a:r>
          </a:p>
        </p:txBody>
      </p:sp>
      <p:sp>
        <p:nvSpPr>
          <p:cNvPr id="48" name="Isosceles Triangle 47"/>
          <p:cNvSpPr/>
          <p:nvPr/>
        </p:nvSpPr>
        <p:spPr>
          <a:xfrm rot="10800000">
            <a:off x="7979498" y="2356547"/>
            <a:ext cx="4025462" cy="2585545"/>
          </a:xfrm>
          <a:prstGeom prst="triangl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stCxn id="48" idx="0"/>
            <a:endCxn id="48" idx="3"/>
          </p:cNvCxnSpPr>
          <p:nvPr/>
        </p:nvCxnSpPr>
        <p:spPr>
          <a:xfrm flipV="1">
            <a:off x="9992229" y="2356547"/>
            <a:ext cx="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8" idx="0"/>
          </p:cNvCxnSpPr>
          <p:nvPr/>
        </p:nvCxnSpPr>
        <p:spPr>
          <a:xfrm flipV="1">
            <a:off x="9992229" y="2356547"/>
            <a:ext cx="961697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48" idx="0"/>
          </p:cNvCxnSpPr>
          <p:nvPr/>
        </p:nvCxnSpPr>
        <p:spPr>
          <a:xfrm flipH="1" flipV="1">
            <a:off x="8914919" y="2356547"/>
            <a:ext cx="107731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8363126" y="2514201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8804560" y="3053233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10144629" y="2477413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11206177" y="2440627"/>
            <a:ext cx="367863" cy="3503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 flipH="1" flipV="1">
            <a:off x="8473486" y="3017241"/>
            <a:ext cx="3005975" cy="147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48" idx="1"/>
            <a:endCxn id="48" idx="5"/>
          </p:cNvCxnSpPr>
          <p:nvPr/>
        </p:nvCxnSpPr>
        <p:spPr>
          <a:xfrm flipH="1">
            <a:off x="8985863" y="3649319"/>
            <a:ext cx="201273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>
            <a:off x="9521121" y="4335643"/>
            <a:ext cx="95195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10268127" y="4290449"/>
            <a:ext cx="110359" cy="1051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9416789" y="2966899"/>
            <a:ext cx="402021" cy="38287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559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Z-Binning : Efficient LUT</a:t>
            </a:r>
          </a:p>
        </p:txBody>
      </p:sp>
      <p:sp>
        <p:nvSpPr>
          <p:cNvPr id="4" name="Isosceles Triangle 3"/>
          <p:cNvSpPr/>
          <p:nvPr/>
        </p:nvSpPr>
        <p:spPr>
          <a:xfrm rot="10800000">
            <a:off x="5108199" y="3108351"/>
            <a:ext cx="4314811" cy="2771393"/>
          </a:xfrm>
          <a:prstGeom prst="triangl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cxnSp>
        <p:nvCxnSpPr>
          <p:cNvPr id="5" name="Straight Connector 4"/>
          <p:cNvCxnSpPr>
            <a:stCxn id="4" idx="0"/>
            <a:endCxn id="4" idx="3"/>
          </p:cNvCxnSpPr>
          <p:nvPr/>
        </p:nvCxnSpPr>
        <p:spPr>
          <a:xfrm flipV="1">
            <a:off x="7265605" y="3108351"/>
            <a:ext cx="0" cy="27713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cxnSpLocks/>
            <a:stCxn id="4" idx="0"/>
          </p:cNvCxnSpPr>
          <p:nvPr/>
        </p:nvCxnSpPr>
        <p:spPr>
          <a:xfrm flipV="1">
            <a:off x="7265605" y="3108351"/>
            <a:ext cx="1030823" cy="27713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4" idx="0"/>
          </p:cNvCxnSpPr>
          <p:nvPr/>
        </p:nvCxnSpPr>
        <p:spPr>
          <a:xfrm flipH="1" flipV="1">
            <a:off x="6110858" y="3108351"/>
            <a:ext cx="1154747" cy="27713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519402" y="3277337"/>
            <a:ext cx="236583" cy="22531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4</a:t>
            </a:r>
          </a:p>
        </p:txBody>
      </p:sp>
      <p:sp>
        <p:nvSpPr>
          <p:cNvPr id="9" name="Rectangle 8"/>
          <p:cNvSpPr/>
          <p:nvPr/>
        </p:nvSpPr>
        <p:spPr>
          <a:xfrm>
            <a:off x="5992566" y="3855115"/>
            <a:ext cx="236583" cy="22531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48802" y="3762575"/>
            <a:ext cx="430918" cy="41039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428959" y="3237905"/>
            <a:ext cx="236583" cy="22531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561334" y="5181261"/>
            <a:ext cx="118292" cy="112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566811" y="3198475"/>
            <a:ext cx="394305" cy="3755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3</a:t>
            </a:r>
          </a:p>
        </p:txBody>
      </p:sp>
      <p:sp>
        <p:nvSpPr>
          <p:cNvPr id="14" name="Isosceles Triangle 13"/>
          <p:cNvSpPr/>
          <p:nvPr/>
        </p:nvSpPr>
        <p:spPr>
          <a:xfrm rot="10800000">
            <a:off x="330081" y="3135577"/>
            <a:ext cx="4314811" cy="2771393"/>
          </a:xfrm>
          <a:prstGeom prst="triangl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cxnSp>
        <p:nvCxnSpPr>
          <p:cNvPr id="15" name="Straight Connector 14"/>
          <p:cNvCxnSpPr>
            <a:stCxn id="14" idx="0"/>
            <a:endCxn id="14" idx="3"/>
          </p:cNvCxnSpPr>
          <p:nvPr/>
        </p:nvCxnSpPr>
        <p:spPr>
          <a:xfrm flipV="1">
            <a:off x="2487486" y="3135577"/>
            <a:ext cx="0" cy="27713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4" idx="0"/>
          </p:cNvCxnSpPr>
          <p:nvPr/>
        </p:nvCxnSpPr>
        <p:spPr>
          <a:xfrm flipV="1">
            <a:off x="2487486" y="3135577"/>
            <a:ext cx="1030823" cy="27713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4" idx="0"/>
          </p:cNvCxnSpPr>
          <p:nvPr/>
        </p:nvCxnSpPr>
        <p:spPr>
          <a:xfrm flipH="1" flipV="1">
            <a:off x="1332740" y="3135577"/>
            <a:ext cx="1154747" cy="27713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41284" y="3304563"/>
            <a:ext cx="236583" cy="22531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9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214448" y="3882340"/>
            <a:ext cx="236583" cy="22531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3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870684" y="3789801"/>
            <a:ext cx="430918" cy="41039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7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50841" y="3265131"/>
            <a:ext cx="236583" cy="22531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5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783216" y="5208487"/>
            <a:ext cx="118292" cy="112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788693" y="3225700"/>
            <a:ext cx="394305" cy="3755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8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5410200" y="3574002"/>
            <a:ext cx="6509484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4" idx="4"/>
          </p:cNvCxnSpPr>
          <p:nvPr/>
        </p:nvCxnSpPr>
        <p:spPr>
          <a:xfrm>
            <a:off x="5108199" y="3108351"/>
            <a:ext cx="6811485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755985" y="4053205"/>
            <a:ext cx="6163699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479340" y="4930125"/>
            <a:ext cx="5440344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4" idx="5"/>
          </p:cNvCxnSpPr>
          <p:nvPr/>
        </p:nvCxnSpPr>
        <p:spPr>
          <a:xfrm>
            <a:off x="6186902" y="4494047"/>
            <a:ext cx="5732782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864261" y="5409328"/>
            <a:ext cx="50554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ontent Placeholder 2"/>
          <p:cNvSpPr txBox="1">
            <a:spLocks/>
          </p:cNvSpPr>
          <p:nvPr/>
        </p:nvSpPr>
        <p:spPr>
          <a:xfrm>
            <a:off x="-4369" y="1453245"/>
            <a:ext cx="12192000" cy="5094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ZBIN[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LinearZ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/ BIN_WIDTH ) ] = MIN_LIGHT_ID_IN_BIN | MAX_LIGHT_ID_IN_BIN</a:t>
            </a:r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102629"/>
              </p:ext>
            </p:extLst>
          </p:nvPr>
        </p:nvGraphicFramePr>
        <p:xfrm>
          <a:off x="9611787" y="2692715"/>
          <a:ext cx="2307897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4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37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91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Idx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Data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1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3|5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1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1|2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1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1|1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1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MAX|0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1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0|0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1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MAX|0</a:t>
                      </a:r>
                      <a:endParaRPr lang="en-US" sz="24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96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4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</p:spPr>
        <p:txBody>
          <a:bodyPr anchor="ctr"/>
          <a:lstStyle/>
          <a:p>
            <a:r>
              <a:rPr lang="en-US" dirty="0"/>
              <a:t>Plus(+) Methods: Introduction</a:t>
            </a:r>
          </a:p>
        </p:txBody>
      </p:sp>
    </p:spTree>
    <p:extLst>
      <p:ext uri="{BB962C8B-B14F-4D97-AF65-F5344CB8AC3E}">
        <p14:creationId xmlns:p14="http://schemas.microsoft.com/office/powerpoint/2010/main" val="4154081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F+ Renderer : Z-binning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CPU:</a:t>
            </a:r>
          </a:p>
          <a:p>
            <a:pPr lvl="1"/>
            <a:r>
              <a:rPr lang="en-US" dirty="0"/>
              <a:t>Sort lights by Z</a:t>
            </a:r>
          </a:p>
          <a:p>
            <a:pPr lvl="1"/>
            <a:r>
              <a:rPr lang="en-US" dirty="0"/>
              <a:t>Set uniformly distributed bins  over total possible depth range</a:t>
            </a:r>
          </a:p>
          <a:p>
            <a:pPr lvl="1"/>
            <a:r>
              <a:rPr lang="en-US" dirty="0"/>
              <a:t>Generate 2 x 16bit LUT with MIN / MAX light ID within each bin boundaries</a:t>
            </a:r>
          </a:p>
          <a:p>
            <a:r>
              <a:rPr lang="en-US" dirty="0"/>
              <a:t>GPU ( PS / CS ):</a:t>
            </a:r>
          </a:p>
          <a:p>
            <a:pPr lvl="1"/>
            <a:r>
              <a:rPr lang="en-US" dirty="0"/>
              <a:t>Vector load ZBIN</a:t>
            </a:r>
          </a:p>
          <a:p>
            <a:pPr lvl="1"/>
            <a:r>
              <a:rPr lang="en-US" dirty="0"/>
              <a:t>Wave uniform LIGHT MIN / MAX ID</a:t>
            </a:r>
          </a:p>
          <a:p>
            <a:pPr lvl="1"/>
            <a:r>
              <a:rPr lang="en-US" dirty="0"/>
              <a:t>Wave uniform LOAD of light bit WORDS from MIN / MAX range</a:t>
            </a:r>
          </a:p>
          <a:p>
            <a:pPr lvl="1"/>
            <a:r>
              <a:rPr lang="en-US" dirty="0"/>
              <a:t>Create Vector bit mask from LIGHT MIN / MAX ID</a:t>
            </a:r>
          </a:p>
          <a:p>
            <a:pPr lvl="1"/>
            <a:r>
              <a:rPr lang="en-US" dirty="0"/>
              <a:t>Mask uniform lights by vector Z-Bin mask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0560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Baseline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Flat Bit Array iterator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scalarized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on entity with Z-Bin masked words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wordMin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wordMax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max( MAX_WORDS - 1, 0 );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address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containerAddressFromScreenPosition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screenCoords.xy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endParaRPr lang="en-US" sz="14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zbinAddr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ContainerZBinScreenPosition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screenCoords.z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zbinData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maskZBin.TypedLoad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zbinAddr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TYPEMASK_NUM_DATA( FORMAT_NUMERICAL_UINT, FORMAT_DATA_16_16 ) 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minIdx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zbinData.x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maxIdx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zbinData.y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mergedMin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WaveReadFirstLane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WaveAllMin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minIdx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 ); //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mergedMin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scalar from this point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WaveReadFirstLane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WaveAllMax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maxIdx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 ); //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scalar from this point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wordMin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max(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mergedLightMin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/ 32,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wordMin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wordMax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min(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mergedLightMax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/ 32,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wordMax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endParaRPr lang="en-US" sz="14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Read range of words of visibility bits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for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wordMin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wordMax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 )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… //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23763220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Baseline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-186263"/>
            <a:ext cx="12192000" cy="7044263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Read range of words of visibility bits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for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wordMin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wordMax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 )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Load bit mask data per lane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mask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entityMasksTile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[address +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];		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Mask by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ZBin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mask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localMin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= clamp( (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minIdx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 (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32 ), 0, 31 );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maskWidth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clamp( (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maxIdx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 (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minIdx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+ 1, 0, 32 );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BitFieldMask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op needs manual 32 size wrap support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zbinMask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maskWidth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== 32 ? (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)(0xFFFFFFFF)  : </a:t>
            </a:r>
            <a:r>
              <a:rPr lang="en-US" sz="1400" dirty="0" err="1">
                <a:solidFill>
                  <a:srgbClr val="92D050"/>
                </a:solidFill>
              </a:rPr>
              <a:t>BitFieldMask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maskWidth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localMin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mask &amp;=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zbinMask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Compact word bitmask over all lanes in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wavefront</a:t>
            </a:r>
            <a:endParaRPr lang="en-US" sz="14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mergedMask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WaveReadFirstLane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WaveAllBitOr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 mask )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while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mergedMask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!= 0 ) // processed scalar over merged bitmask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firstbitlow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mergedMask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32 *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mergedMask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^= ( 1 &lt;&lt;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ProcessEntity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2863310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F+ Renderer : Memory Performance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30049"/>
              </p:ext>
            </p:extLst>
          </p:nvPr>
        </p:nvGraphicFramePr>
        <p:xfrm>
          <a:off x="406399" y="2561166"/>
          <a:ext cx="1144270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7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7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71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07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435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071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Structure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b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</a:b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( 256 bit array )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XY Resolution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Z Resolution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Complexity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Storage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Cull Operations Per Entity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Tiled Buffer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240 x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135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O(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X * Y )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1,036 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32400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Tiled + </a:t>
                      </a:r>
                      <a:r>
                        <a:rPr lang="en-US" sz="20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ZBin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240 x 135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O(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X * Y + Z )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1,036 KB + 32 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32400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b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</a:b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+ 8096 (simple)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Clustered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60 x 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O( X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* Y * Z )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1,106 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34560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95825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C:\Users\mdrobot\Pictures\SCE\PS4\PS4 IW Michal-20161202-118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6550223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035225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21" name="Picture 5" descr="C:\Users\mdrobot\Pictures\SCE\PS4\PS4 IW Michal-20161202-118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61950" y="411718"/>
            <a:ext cx="1746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Shapes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50223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93681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20" name="Picture 4" descr="C:\Users\mdrobot\Pictures\SCE\PS4\PS4 IW Michal-20161202-118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61950" y="411718"/>
            <a:ext cx="19223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Tiled Bitmask</a:t>
            </a:r>
          </a:p>
        </p:txBody>
      </p:sp>
    </p:spTree>
    <p:extLst>
      <p:ext uri="{BB962C8B-B14F-4D97-AF65-F5344CB8AC3E}">
        <p14:creationId xmlns:p14="http://schemas.microsoft.com/office/powerpoint/2010/main" val="31368783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9" name="Picture 3" descr="C:\Users\mdrobot\Pictures\SCE\PS4\PS4 IW Michal-20161202-118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61950" y="411718"/>
            <a:ext cx="34844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Effective Light Evaluations</a:t>
            </a:r>
          </a:p>
        </p:txBody>
      </p:sp>
    </p:spTree>
    <p:extLst>
      <p:ext uri="{BB962C8B-B14F-4D97-AF65-F5344CB8AC3E}">
        <p14:creationId xmlns:p14="http://schemas.microsoft.com/office/powerpoint/2010/main" val="32789322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C:\Users\mdrobot\Pictures\SCE\PS4\PS4 IW Michal-20161202-118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61950" y="411718"/>
            <a:ext cx="2438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Z-Binning Enabled</a:t>
            </a:r>
          </a:p>
        </p:txBody>
      </p:sp>
    </p:spTree>
    <p:extLst>
      <p:ext uri="{BB962C8B-B14F-4D97-AF65-F5344CB8AC3E}">
        <p14:creationId xmlns:p14="http://schemas.microsoft.com/office/powerpoint/2010/main" val="38995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F+ Renderer : Z-Bin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166514"/>
              </p:ext>
            </p:extLst>
          </p:nvPr>
        </p:nvGraphicFramePr>
        <p:xfrm>
          <a:off x="665018" y="2620222"/>
          <a:ext cx="1087581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37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8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1246"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Hangar Fire Scene (PS4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1080p)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Structure</a:t>
                      </a:r>
                      <a:r>
                        <a:rPr lang="en-US" sz="2400" b="1" i="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( 256 bit array )</a:t>
                      </a:r>
                      <a:endParaRPr lang="en-US" sz="2400" b="1" i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Opaque render 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Tiled Buffer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9.00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Tiled +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Zbin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7.65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( 15%)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Down Arrow 6"/>
          <p:cNvSpPr/>
          <p:nvPr/>
        </p:nvSpPr>
        <p:spPr>
          <a:xfrm>
            <a:off x="9393766" y="4034874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6706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Plus(+) Methods: Algorithm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of rendering entities</a:t>
            </a:r>
          </a:p>
          <a:p>
            <a:r>
              <a:rPr lang="en-US" dirty="0"/>
              <a:t>Spatial acceleration structure with culled entity lists</a:t>
            </a:r>
          </a:p>
          <a:p>
            <a:r>
              <a:rPr lang="en-US" dirty="0"/>
              <a:t>Execution algorithm per sampling point</a:t>
            </a:r>
          </a:p>
          <a:p>
            <a:pPr lvl="1"/>
            <a:r>
              <a:rPr lang="en-US" dirty="0"/>
              <a:t>Traverse acceleration structure</a:t>
            </a:r>
          </a:p>
          <a:p>
            <a:pPr lvl="1"/>
            <a:r>
              <a:rPr lang="en-US" dirty="0"/>
              <a:t>Iterate over existing entities</a:t>
            </a:r>
          </a:p>
          <a:p>
            <a:pPr lvl="1"/>
            <a:endParaRPr lang="en-US" dirty="0"/>
          </a:p>
          <a:p>
            <a:r>
              <a:rPr lang="en-US" dirty="0"/>
              <a:t>Also known as Tiled / Clustered  Forward+/Deferred+</a:t>
            </a:r>
          </a:p>
        </p:txBody>
      </p:sp>
    </p:spTree>
    <p:extLst>
      <p:ext uri="{BB962C8B-B14F-4D97-AF65-F5344CB8AC3E}">
        <p14:creationId xmlns:p14="http://schemas.microsoft.com/office/powerpoint/2010/main" val="3335614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F+ Renderer : Optimization Performance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138249"/>
              </p:ext>
            </p:extLst>
          </p:nvPr>
        </p:nvGraphicFramePr>
        <p:xfrm>
          <a:off x="554181" y="1784604"/>
          <a:ext cx="11222184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05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1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497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9658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Zombies opening scene (PS4 1080p)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351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Structure</a:t>
                      </a:r>
                      <a:r>
                        <a:rPr lang="en-US" sz="2400" b="1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br>
                        <a:rPr lang="en-US" sz="2400" b="1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</a:br>
                      <a:r>
                        <a:rPr lang="en-US" sz="2400" b="1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( 256 bit array )</a:t>
                      </a:r>
                      <a:endParaRPr lang="en-US" sz="2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PS Opaque pass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PS Opaque pass average</a:t>
                      </a:r>
                      <a:r>
                        <a:rPr lang="en-US" sz="2400" b="1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occupancy</a:t>
                      </a:r>
                      <a:endParaRPr lang="en-US" sz="2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28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Base Tile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5.7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( 100% 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~3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28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Based Tile +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ZBin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5.2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( 91%)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~3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28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Scalarized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Tile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5.1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( 88%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)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~4.3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28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Scalarized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Tile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+ </a:t>
                      </a:r>
                      <a:r>
                        <a:rPr lang="en-US" sz="2400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ZBin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4.6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( 80%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)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~4.3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Down Arrow 6"/>
          <p:cNvSpPr/>
          <p:nvPr/>
        </p:nvSpPr>
        <p:spPr>
          <a:xfrm>
            <a:off x="7552266" y="3557931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Down Arrow 6"/>
          <p:cNvSpPr/>
          <p:nvPr/>
        </p:nvSpPr>
        <p:spPr>
          <a:xfrm>
            <a:off x="7552266" y="4020536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Down Arrow 6"/>
          <p:cNvSpPr/>
          <p:nvPr/>
        </p:nvSpPr>
        <p:spPr>
          <a:xfrm>
            <a:off x="7552266" y="4497426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Down Arrow 6"/>
          <p:cNvSpPr/>
          <p:nvPr/>
        </p:nvSpPr>
        <p:spPr>
          <a:xfrm rot="10800000">
            <a:off x="10683393" y="3981724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Down Arrow 6"/>
          <p:cNvSpPr/>
          <p:nvPr/>
        </p:nvSpPr>
        <p:spPr>
          <a:xfrm rot="10800000">
            <a:off x="10683393" y="4468132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98496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</p:spPr>
        <p:txBody>
          <a:bodyPr anchor="ctr"/>
          <a:lstStyle/>
          <a:p>
            <a:r>
              <a:rPr lang="en-US" dirty="0"/>
              <a:t>Rasterization based culling</a:t>
            </a:r>
          </a:p>
        </p:txBody>
      </p:sp>
    </p:spTree>
    <p:extLst>
      <p:ext uri="{BB962C8B-B14F-4D97-AF65-F5344CB8AC3E}">
        <p14:creationId xmlns:p14="http://schemas.microsoft.com/office/powerpoint/2010/main" val="21946209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Classic compute culling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926724"/>
          </a:xfrm>
        </p:spPr>
        <p:txBody>
          <a:bodyPr>
            <a:normAutofit/>
          </a:bodyPr>
          <a:lstStyle/>
          <a:p>
            <a:r>
              <a:rPr lang="en-US" dirty="0"/>
              <a:t>Accuracy [WRO17]</a:t>
            </a:r>
          </a:p>
          <a:p>
            <a:r>
              <a:rPr lang="en-US" dirty="0"/>
              <a:t>Occlusion [KAS11]</a:t>
            </a:r>
          </a:p>
          <a:p>
            <a:r>
              <a:rPr lang="en-US" dirty="0"/>
              <a:t>Complex shapes [HEI16]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284" y="3530391"/>
            <a:ext cx="4368919" cy="2815230"/>
          </a:xfrm>
          <a:prstGeom prst="rect">
            <a:avLst/>
          </a:prstGeom>
        </p:spPr>
      </p:pic>
      <p:sp>
        <p:nvSpPr>
          <p:cNvPr id="9" name="Cloud 8"/>
          <p:cNvSpPr/>
          <p:nvPr/>
        </p:nvSpPr>
        <p:spPr>
          <a:xfrm>
            <a:off x="7573836" y="3334280"/>
            <a:ext cx="4347231" cy="3011341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Classic Rasterized Deferred Rendering [HAR04]</a:t>
            </a:r>
          </a:p>
        </p:txBody>
      </p:sp>
      <p:sp>
        <p:nvSpPr>
          <p:cNvPr id="6" name="Cloud 5"/>
          <p:cNvSpPr/>
          <p:nvPr/>
        </p:nvSpPr>
        <p:spPr>
          <a:xfrm>
            <a:off x="4813376" y="2792647"/>
            <a:ext cx="2490330" cy="1254769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54142" y="6130177"/>
            <a:ext cx="13244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courtesy of Eric </a:t>
            </a:r>
            <a:r>
              <a:rPr lang="en-US" sz="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Heiz</a:t>
            </a:r>
            <a:endParaRPr lang="en-US" sz="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504365" y="6642556"/>
            <a:ext cx="17556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courtesy of  Universal Pictures</a:t>
            </a:r>
            <a:endParaRPr lang="en-US" sz="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3039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1950" y="411718"/>
            <a:ext cx="1552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proxy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50223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891018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1950" y="411718"/>
            <a:ext cx="21526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proxy</a:t>
            </a:r>
          </a:p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 light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50223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008064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Conservative Rasterized Culling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418897"/>
            <a:ext cx="10988971" cy="4926724"/>
          </a:xfrm>
        </p:spPr>
        <p:txBody>
          <a:bodyPr>
            <a:normAutofit/>
          </a:bodyPr>
          <a:lstStyle/>
          <a:p>
            <a:r>
              <a:rPr lang="en-US" dirty="0"/>
              <a:t>Light is a mesh ( Light Proxy )</a:t>
            </a:r>
          </a:p>
          <a:p>
            <a:r>
              <a:rPr lang="en-US" dirty="0"/>
              <a:t>Atomic writes to tiles / clusters</a:t>
            </a:r>
          </a:p>
          <a:p>
            <a:pPr lvl="1"/>
            <a:r>
              <a:rPr lang="en-US" dirty="0" err="1"/>
              <a:t>InterlockedOR</a:t>
            </a:r>
            <a:r>
              <a:rPr lang="en-US" dirty="0"/>
              <a:t> </a:t>
            </a:r>
            <a:r>
              <a:rPr lang="en-US" dirty="0" err="1"/>
              <a:t>lightBit</a:t>
            </a:r>
            <a:r>
              <a:rPr lang="en-US" dirty="0"/>
              <a:t> bit for Flat Bit Array</a:t>
            </a:r>
          </a:p>
          <a:p>
            <a:r>
              <a:rPr lang="en-US" dirty="0"/>
              <a:t>Conservative Rasterization </a:t>
            </a:r>
            <a:br>
              <a:rPr lang="en-US" dirty="0"/>
            </a:br>
            <a:r>
              <a:rPr lang="en-US" dirty="0"/>
              <a:t>w/o </a:t>
            </a:r>
            <a:r>
              <a:rPr lang="en-US" dirty="0" err="1"/>
              <a:t>Hw</a:t>
            </a:r>
            <a:r>
              <a:rPr lang="en-US" dirty="0"/>
              <a:t> support</a:t>
            </a:r>
          </a:p>
          <a:p>
            <a:pPr lvl="1"/>
            <a:r>
              <a:rPr lang="en-US" dirty="0"/>
              <a:t>Rasterize at full resolution</a:t>
            </a:r>
          </a:p>
          <a:p>
            <a:pPr lvl="1"/>
            <a:r>
              <a:rPr lang="en-US" dirty="0"/>
              <a:t>4xMSAA for speedup [DRO17]</a:t>
            </a:r>
          </a:p>
          <a:p>
            <a:r>
              <a:rPr lang="en-US" dirty="0"/>
              <a:t>Fixed pipeline HW optimizations</a:t>
            </a:r>
          </a:p>
          <a:p>
            <a:pPr lvl="1"/>
            <a:r>
              <a:rPr lang="en-US" dirty="0" err="1"/>
              <a:t>EarlyZ</a:t>
            </a:r>
            <a:r>
              <a:rPr lang="en-US" dirty="0"/>
              <a:t> (</a:t>
            </a:r>
            <a:r>
              <a:rPr lang="en-US" dirty="0" err="1"/>
              <a:t>HiZ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Depth Bounds Test (</a:t>
            </a:r>
            <a:r>
              <a:rPr lang="en-US" dirty="0" err="1"/>
              <a:t>HiZ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Stencil (</a:t>
            </a:r>
            <a:r>
              <a:rPr lang="en-US" dirty="0" err="1"/>
              <a:t>HiS</a:t>
            </a:r>
            <a:r>
              <a:rPr lang="en-US" dirty="0"/>
              <a:t>)</a:t>
            </a:r>
          </a:p>
        </p:txBody>
      </p:sp>
      <p:sp>
        <p:nvSpPr>
          <p:cNvPr id="5" name="Rectangle 4"/>
          <p:cNvSpPr/>
          <p:nvPr/>
        </p:nvSpPr>
        <p:spPr>
          <a:xfrm>
            <a:off x="6436538" y="3331793"/>
            <a:ext cx="1274669" cy="1274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722962" y="3331793"/>
            <a:ext cx="1274669" cy="1274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434981" y="4628252"/>
            <a:ext cx="1274669" cy="1274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721406" y="4628252"/>
            <a:ext cx="1274669" cy="1274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34" name="Isosceles Triangle 33"/>
          <p:cNvSpPr/>
          <p:nvPr/>
        </p:nvSpPr>
        <p:spPr>
          <a:xfrm rot="20319087">
            <a:off x="7596146" y="3758906"/>
            <a:ext cx="2850139" cy="2671982"/>
          </a:xfrm>
          <a:prstGeom prst="triangle">
            <a:avLst>
              <a:gd name="adj" fmla="val 22979"/>
            </a:avLst>
          </a:prstGeom>
          <a:solidFill>
            <a:srgbClr val="FF3131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Light Mesh 3</a:t>
            </a:r>
          </a:p>
        </p:txBody>
      </p: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7877366"/>
              </p:ext>
            </p:extLst>
          </p:nvPr>
        </p:nvGraphicFramePr>
        <p:xfrm>
          <a:off x="8389256" y="2219274"/>
          <a:ext cx="369026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5845">
                  <a:extLst>
                    <a:ext uri="{9D8B030D-6E8A-4147-A177-3AD203B41FA5}">
                      <a16:colId xmlns:a16="http://schemas.microsoft.com/office/drawing/2014/main" val="1093746130"/>
                    </a:ext>
                  </a:extLst>
                </a:gridCol>
                <a:gridCol w="792049">
                  <a:extLst>
                    <a:ext uri="{9D8B030D-6E8A-4147-A177-3AD203B41FA5}">
                      <a16:colId xmlns:a16="http://schemas.microsoft.com/office/drawing/2014/main" val="280426831"/>
                    </a:ext>
                  </a:extLst>
                </a:gridCol>
                <a:gridCol w="677456">
                  <a:extLst>
                    <a:ext uri="{9D8B030D-6E8A-4147-A177-3AD203B41FA5}">
                      <a16:colId xmlns:a16="http://schemas.microsoft.com/office/drawing/2014/main" val="2706577882"/>
                    </a:ext>
                  </a:extLst>
                </a:gridCol>
                <a:gridCol w="677456">
                  <a:extLst>
                    <a:ext uri="{9D8B030D-6E8A-4147-A177-3AD203B41FA5}">
                      <a16:colId xmlns:a16="http://schemas.microsoft.com/office/drawing/2014/main" val="3963701767"/>
                    </a:ext>
                  </a:extLst>
                </a:gridCol>
                <a:gridCol w="677456">
                  <a:extLst>
                    <a:ext uri="{9D8B030D-6E8A-4147-A177-3AD203B41FA5}">
                      <a16:colId xmlns:a16="http://schemas.microsoft.com/office/drawing/2014/main" val="15916196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009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Lights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7327276"/>
                  </a:ext>
                </a:extLst>
              </a:tr>
            </a:tbl>
          </a:graphicData>
        </a:graphic>
      </p:graphicFrame>
      <p:cxnSp>
        <p:nvCxnSpPr>
          <p:cNvPr id="37" name="Connector: Curved 36"/>
          <p:cNvCxnSpPr>
            <a:endCxn id="35" idx="2"/>
          </p:cNvCxnSpPr>
          <p:nvPr/>
        </p:nvCxnSpPr>
        <p:spPr>
          <a:xfrm flipV="1">
            <a:off x="8040914" y="2960954"/>
            <a:ext cx="2193473" cy="1523960"/>
          </a:xfrm>
          <a:prstGeom prst="curvedConnector2">
            <a:avLst/>
          </a:prstGeom>
          <a:ln w="38100">
            <a:solidFill>
              <a:srgbClr val="F60A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Curved 38"/>
          <p:cNvCxnSpPr/>
          <p:nvPr/>
        </p:nvCxnSpPr>
        <p:spPr>
          <a:xfrm flipV="1">
            <a:off x="8245795" y="2982745"/>
            <a:ext cx="3582852" cy="2282842"/>
          </a:xfrm>
          <a:prstGeom prst="curvedConnector3">
            <a:avLst>
              <a:gd name="adj1" fmla="val 100638"/>
            </a:avLst>
          </a:prstGeom>
          <a:ln w="38100">
            <a:solidFill>
              <a:srgbClr val="F60A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 rot="19272595">
            <a:off x="8641517" y="3459381"/>
            <a:ext cx="1666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InterlockedOR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TextBox 45"/>
          <p:cNvSpPr txBox="1"/>
          <p:nvPr/>
        </p:nvSpPr>
        <p:spPr>
          <a:xfrm rot="20277343">
            <a:off x="10146147" y="4314343"/>
            <a:ext cx="1666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InterlockedOR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42631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1950" y="411718"/>
            <a:ext cx="35681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Tile Rasterization in 1 pass</a:t>
            </a:r>
          </a:p>
          <a:p>
            <a:r>
              <a:rPr lang="en-CA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EarlyZ</a:t>
            </a:r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+ Depth Bounds Test</a:t>
            </a:r>
          </a:p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8x8 pixel tiles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4914901"/>
            <a:ext cx="12192000" cy="1943100"/>
          </a:xfrm>
          <a:prstGeom prst="rect">
            <a:avLst/>
          </a:prstGeom>
          <a:solidFill>
            <a:srgbClr val="080808">
              <a:alpha val="8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43580" y="4914901"/>
            <a:ext cx="11781720" cy="269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Pixels inside light mesh volume run PS and </a:t>
            </a:r>
            <a:r>
              <a:rPr lang="en-US" dirty="0" err="1"/>
              <a:t>InterlockOR</a:t>
            </a:r>
            <a:r>
              <a:rPr lang="en-US" dirty="0"/>
              <a:t> </a:t>
            </a:r>
            <a:r>
              <a:rPr lang="en-US" dirty="0" err="1"/>
              <a:t>lighBit</a:t>
            </a:r>
            <a:r>
              <a:rPr lang="en-US" dirty="0"/>
              <a:t> to tiles</a:t>
            </a:r>
          </a:p>
          <a:p>
            <a:r>
              <a:rPr lang="en-US" dirty="0"/>
              <a:t>If camera inside light mesh</a:t>
            </a:r>
          </a:p>
          <a:p>
            <a:pPr lvl="1"/>
            <a:r>
              <a:rPr lang="en-US" dirty="0"/>
              <a:t>Z Mode = Greater</a:t>
            </a:r>
          </a:p>
          <a:p>
            <a:pPr lvl="1"/>
            <a:r>
              <a:rPr lang="en-US" dirty="0"/>
              <a:t>Render BACKFACES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515242" y="-1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93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1950" y="411718"/>
            <a:ext cx="35681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Tile Rasterization in 1 pass</a:t>
            </a:r>
          </a:p>
          <a:p>
            <a:r>
              <a:rPr lang="en-CA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EarlyZ</a:t>
            </a:r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+ Depth Bounds Test</a:t>
            </a:r>
          </a:p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8x8 pixel tiles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4914901"/>
            <a:ext cx="12192000" cy="1943100"/>
          </a:xfrm>
          <a:prstGeom prst="rect">
            <a:avLst/>
          </a:prstGeom>
          <a:solidFill>
            <a:srgbClr val="080808">
              <a:alpha val="8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43580" y="5003801"/>
            <a:ext cx="11781720" cy="269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camera outside light mesh</a:t>
            </a:r>
          </a:p>
          <a:p>
            <a:pPr lvl="1"/>
            <a:r>
              <a:rPr lang="en-US" dirty="0"/>
              <a:t>Z Mode = LESS_EQUAL</a:t>
            </a:r>
          </a:p>
          <a:p>
            <a:pPr lvl="1"/>
            <a:r>
              <a:rPr lang="en-US" dirty="0"/>
              <a:t>Render FRONTFACES</a:t>
            </a:r>
          </a:p>
          <a:p>
            <a:pPr lvl="1"/>
            <a:r>
              <a:rPr lang="en-US" dirty="0"/>
              <a:t>Set Depth Bounds Test to mesh Z spans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515242" y="-1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9897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1950" y="411718"/>
            <a:ext cx="46869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Tile Rasterization in 2 passes</a:t>
            </a:r>
          </a:p>
          <a:p>
            <a:r>
              <a:rPr lang="en-CA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EarlyZ</a:t>
            </a:r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+ Depth Bounds Test + Stencil</a:t>
            </a:r>
          </a:p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8x8 pixel tiles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5105401"/>
            <a:ext cx="12192000" cy="1752600"/>
          </a:xfrm>
          <a:prstGeom prst="rect">
            <a:avLst/>
          </a:prstGeom>
          <a:solidFill>
            <a:srgbClr val="080808">
              <a:alpha val="8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43580" y="5105401"/>
            <a:ext cx="11781720" cy="172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camera outside light mesh ( 2 pass pixel perfect test )</a:t>
            </a:r>
          </a:p>
          <a:p>
            <a:pPr lvl="1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pass stencil FRONT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st</a:t>
            </a:r>
            <a:r>
              <a:rPr lang="en-US" dirty="0"/>
              <a:t> pass stencil BACK and run PS</a:t>
            </a:r>
          </a:p>
          <a:p>
            <a:pPr lvl="1"/>
            <a:r>
              <a:rPr lang="en-US" dirty="0"/>
              <a:t>See for details [THI11]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515242" y="-1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7179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Baseline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Used on Flat Bit Array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[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earlydepthstencil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 // make sure to enable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EarlyZ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with UAV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ps_main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PixelInput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pixel )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FrustumGrid_TileFromScreenPos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rasterizerScale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pixel.position.xy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 // scale to MSAA raster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entityID.x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lightBit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1 &lt;&lt;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% 32 ); // find correct light bit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word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/ 32;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FRUSTUM_GRID_FRAME_WORDS_LIGHTS ) + word; // find correct word</a:t>
            </a:r>
          </a:p>
          <a:p>
            <a:pPr marL="0" indent="0">
              <a:buNone/>
            </a:pPr>
            <a:endParaRPr lang="en-US" sz="14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InterlockedOr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lightMasksTile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],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lightBit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 // update light bit in correct word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2440123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acceleration structure : Frustum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Tile</a:t>
            </a:r>
          </a:p>
          <a:p>
            <a:pPr lvl="1"/>
            <a:r>
              <a:rPr lang="en-US" dirty="0"/>
              <a:t>Depth pre-pass</a:t>
            </a:r>
          </a:p>
          <a:p>
            <a:pPr lvl="1"/>
            <a:r>
              <a:rPr lang="en-US" dirty="0"/>
              <a:t>Cull entities against tile boundaries and depth min / max</a:t>
            </a:r>
          </a:p>
          <a:p>
            <a:pPr lvl="1"/>
            <a:r>
              <a:rPr lang="en-US" dirty="0"/>
              <a:t>2D dense grid</a:t>
            </a:r>
          </a:p>
          <a:p>
            <a:pPr lvl="2"/>
            <a:r>
              <a:rPr lang="en-US" dirty="0"/>
              <a:t>i.e. 8x8 pixel tiles</a:t>
            </a:r>
          </a:p>
          <a:p>
            <a:pPr lvl="1"/>
            <a:r>
              <a:rPr lang="en-US" dirty="0"/>
              <a:t>Suffers from depth discontinuities</a:t>
            </a:r>
          </a:p>
        </p:txBody>
      </p:sp>
      <p:sp>
        <p:nvSpPr>
          <p:cNvPr id="4" name="Isosceles Triangle 3"/>
          <p:cNvSpPr/>
          <p:nvPr/>
        </p:nvSpPr>
        <p:spPr>
          <a:xfrm rot="10800000">
            <a:off x="1555531" y="3972910"/>
            <a:ext cx="4025462" cy="2585545"/>
          </a:xfrm>
          <a:prstGeom prst="triangl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stCxn id="4" idx="0"/>
            <a:endCxn id="4" idx="3"/>
          </p:cNvCxnSpPr>
          <p:nvPr/>
        </p:nvCxnSpPr>
        <p:spPr>
          <a:xfrm flipV="1">
            <a:off x="3568262" y="3972910"/>
            <a:ext cx="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4" idx="0"/>
          </p:cNvCxnSpPr>
          <p:nvPr/>
        </p:nvCxnSpPr>
        <p:spPr>
          <a:xfrm flipV="1">
            <a:off x="3568262" y="3972910"/>
            <a:ext cx="961697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0"/>
          </p:cNvCxnSpPr>
          <p:nvPr/>
        </p:nvCxnSpPr>
        <p:spPr>
          <a:xfrm flipH="1" flipV="1">
            <a:off x="2490952" y="3972910"/>
            <a:ext cx="107731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939159" y="4130564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380593" y="4669596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992822" y="4583262"/>
            <a:ext cx="402021" cy="38287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720662" y="4093776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844160" y="5906812"/>
            <a:ext cx="110359" cy="1051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782210" y="4056990"/>
            <a:ext cx="367863" cy="3503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/>
          <p:cNvSpPr/>
          <p:nvPr/>
        </p:nvSpPr>
        <p:spPr>
          <a:xfrm rot="10800000">
            <a:off x="6406037" y="3988675"/>
            <a:ext cx="4025462" cy="2585545"/>
          </a:xfrm>
          <a:prstGeom prst="triangl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/>
          <p:cNvCxnSpPr>
            <a:stCxn id="22" idx="0"/>
            <a:endCxn id="22" idx="3"/>
          </p:cNvCxnSpPr>
          <p:nvPr/>
        </p:nvCxnSpPr>
        <p:spPr>
          <a:xfrm flipV="1">
            <a:off x="8418768" y="3988675"/>
            <a:ext cx="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2" idx="0"/>
          </p:cNvCxnSpPr>
          <p:nvPr/>
        </p:nvCxnSpPr>
        <p:spPr>
          <a:xfrm flipV="1">
            <a:off x="8418768" y="3988675"/>
            <a:ext cx="961697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2" idx="0"/>
          </p:cNvCxnSpPr>
          <p:nvPr/>
        </p:nvCxnSpPr>
        <p:spPr>
          <a:xfrm flipH="1" flipV="1">
            <a:off x="7341458" y="3988675"/>
            <a:ext cx="107731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789665" y="4146329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7231099" y="4685361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7843328" y="4599027"/>
            <a:ext cx="402021" cy="38287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8571168" y="4109541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8694666" y="5922577"/>
            <a:ext cx="110359" cy="1051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9632716" y="4072755"/>
            <a:ext cx="367863" cy="3503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588836" y="4116442"/>
            <a:ext cx="1095374" cy="818166"/>
          </a:xfrm>
          <a:custGeom>
            <a:avLst/>
            <a:gdLst>
              <a:gd name="connsiteX0" fmla="*/ 0 w 977461"/>
              <a:gd name="connsiteY0" fmla="*/ 0 h 1150885"/>
              <a:gd name="connsiteX1" fmla="*/ 977461 w 977461"/>
              <a:gd name="connsiteY1" fmla="*/ 0 h 1150885"/>
              <a:gd name="connsiteX2" fmla="*/ 977461 w 977461"/>
              <a:gd name="connsiteY2" fmla="*/ 1150885 h 1150885"/>
              <a:gd name="connsiteX3" fmla="*/ 0 w 977461"/>
              <a:gd name="connsiteY3" fmla="*/ 1150885 h 1150885"/>
              <a:gd name="connsiteX4" fmla="*/ 0 w 977461"/>
              <a:gd name="connsiteY4" fmla="*/ 0 h 1150885"/>
              <a:gd name="connsiteX0" fmla="*/ 84082 w 977461"/>
              <a:gd name="connsiteY0" fmla="*/ 10511 h 1150885"/>
              <a:gd name="connsiteX1" fmla="*/ 977461 w 977461"/>
              <a:gd name="connsiteY1" fmla="*/ 0 h 1150885"/>
              <a:gd name="connsiteX2" fmla="*/ 977461 w 977461"/>
              <a:gd name="connsiteY2" fmla="*/ 1150885 h 1150885"/>
              <a:gd name="connsiteX3" fmla="*/ 0 w 977461"/>
              <a:gd name="connsiteY3" fmla="*/ 1150885 h 1150885"/>
              <a:gd name="connsiteX4" fmla="*/ 84082 w 977461"/>
              <a:gd name="connsiteY4" fmla="*/ 10511 h 1150885"/>
              <a:gd name="connsiteX0" fmla="*/ 84082 w 977461"/>
              <a:gd name="connsiteY0" fmla="*/ 31531 h 1171905"/>
              <a:gd name="connsiteX1" fmla="*/ 746233 w 977461"/>
              <a:gd name="connsiteY1" fmla="*/ 0 h 1171905"/>
              <a:gd name="connsiteX2" fmla="*/ 977461 w 977461"/>
              <a:gd name="connsiteY2" fmla="*/ 1171905 h 1171905"/>
              <a:gd name="connsiteX3" fmla="*/ 0 w 977461"/>
              <a:gd name="connsiteY3" fmla="*/ 1171905 h 1171905"/>
              <a:gd name="connsiteX4" fmla="*/ 84082 w 977461"/>
              <a:gd name="connsiteY4" fmla="*/ 31531 h 1171905"/>
              <a:gd name="connsiteX0" fmla="*/ 84082 w 1156137"/>
              <a:gd name="connsiteY0" fmla="*/ 31531 h 1171905"/>
              <a:gd name="connsiteX1" fmla="*/ 746233 w 1156137"/>
              <a:gd name="connsiteY1" fmla="*/ 0 h 1171905"/>
              <a:gd name="connsiteX2" fmla="*/ 1156137 w 1156137"/>
              <a:gd name="connsiteY2" fmla="*/ 909146 h 1171905"/>
              <a:gd name="connsiteX3" fmla="*/ 0 w 1156137"/>
              <a:gd name="connsiteY3" fmla="*/ 1171905 h 1171905"/>
              <a:gd name="connsiteX4" fmla="*/ 84082 w 1156137"/>
              <a:gd name="connsiteY4" fmla="*/ 31531 h 1171905"/>
              <a:gd name="connsiteX0" fmla="*/ 0 w 1072055"/>
              <a:gd name="connsiteY0" fmla="*/ 31531 h 1003739"/>
              <a:gd name="connsiteX1" fmla="*/ 662151 w 1072055"/>
              <a:gd name="connsiteY1" fmla="*/ 0 h 1003739"/>
              <a:gd name="connsiteX2" fmla="*/ 1072055 w 1072055"/>
              <a:gd name="connsiteY2" fmla="*/ 909146 h 1003739"/>
              <a:gd name="connsiteX3" fmla="*/ 725214 w 1072055"/>
              <a:gd name="connsiteY3" fmla="*/ 1003739 h 1003739"/>
              <a:gd name="connsiteX4" fmla="*/ 0 w 1072055"/>
              <a:gd name="connsiteY4" fmla="*/ 31531 h 1003739"/>
              <a:gd name="connsiteX0" fmla="*/ 0 w 1166648"/>
              <a:gd name="connsiteY0" fmla="*/ 10510 h 1003739"/>
              <a:gd name="connsiteX1" fmla="*/ 756744 w 1166648"/>
              <a:gd name="connsiteY1" fmla="*/ 0 h 1003739"/>
              <a:gd name="connsiteX2" fmla="*/ 1166648 w 1166648"/>
              <a:gd name="connsiteY2" fmla="*/ 909146 h 1003739"/>
              <a:gd name="connsiteX3" fmla="*/ 819807 w 1166648"/>
              <a:gd name="connsiteY3" fmla="*/ 1003739 h 1003739"/>
              <a:gd name="connsiteX4" fmla="*/ 0 w 1166648"/>
              <a:gd name="connsiteY4" fmla="*/ 10510 h 1003739"/>
              <a:gd name="connsiteX0" fmla="*/ 0 w 1229710"/>
              <a:gd name="connsiteY0" fmla="*/ 10510 h 1035270"/>
              <a:gd name="connsiteX1" fmla="*/ 756744 w 1229710"/>
              <a:gd name="connsiteY1" fmla="*/ 0 h 1035270"/>
              <a:gd name="connsiteX2" fmla="*/ 1229710 w 1229710"/>
              <a:gd name="connsiteY2" fmla="*/ 1035270 h 1035270"/>
              <a:gd name="connsiteX3" fmla="*/ 819807 w 1229710"/>
              <a:gd name="connsiteY3" fmla="*/ 1003739 h 1035270"/>
              <a:gd name="connsiteX4" fmla="*/ 0 w 1229710"/>
              <a:gd name="connsiteY4" fmla="*/ 10510 h 1035270"/>
              <a:gd name="connsiteX0" fmla="*/ 0 w 1219200"/>
              <a:gd name="connsiteY0" fmla="*/ 0 h 1056291"/>
              <a:gd name="connsiteX1" fmla="*/ 746234 w 1219200"/>
              <a:gd name="connsiteY1" fmla="*/ 21021 h 1056291"/>
              <a:gd name="connsiteX2" fmla="*/ 1219200 w 1219200"/>
              <a:gd name="connsiteY2" fmla="*/ 1056291 h 1056291"/>
              <a:gd name="connsiteX3" fmla="*/ 809297 w 1219200"/>
              <a:gd name="connsiteY3" fmla="*/ 1024760 h 1056291"/>
              <a:gd name="connsiteX4" fmla="*/ 0 w 1219200"/>
              <a:gd name="connsiteY4" fmla="*/ 0 h 1056291"/>
              <a:gd name="connsiteX0" fmla="*/ 0 w 1219200"/>
              <a:gd name="connsiteY0" fmla="*/ 0 h 1058097"/>
              <a:gd name="connsiteX1" fmla="*/ 746234 w 1219200"/>
              <a:gd name="connsiteY1" fmla="*/ 21021 h 1058097"/>
              <a:gd name="connsiteX2" fmla="*/ 1219200 w 1219200"/>
              <a:gd name="connsiteY2" fmla="*/ 1056291 h 1058097"/>
              <a:gd name="connsiteX3" fmla="*/ 809297 w 1219200"/>
              <a:gd name="connsiteY3" fmla="*/ 1058097 h 1058097"/>
              <a:gd name="connsiteX4" fmla="*/ 0 w 1219200"/>
              <a:gd name="connsiteY4" fmla="*/ 0 h 1058097"/>
              <a:gd name="connsiteX0" fmla="*/ 0 w 1157287"/>
              <a:gd name="connsiteY0" fmla="*/ 83754 h 1037076"/>
              <a:gd name="connsiteX1" fmla="*/ 684321 w 1157287"/>
              <a:gd name="connsiteY1" fmla="*/ 0 h 1037076"/>
              <a:gd name="connsiteX2" fmla="*/ 1157287 w 1157287"/>
              <a:gd name="connsiteY2" fmla="*/ 1035270 h 1037076"/>
              <a:gd name="connsiteX3" fmla="*/ 747384 w 1157287"/>
              <a:gd name="connsiteY3" fmla="*/ 1037076 h 1037076"/>
              <a:gd name="connsiteX4" fmla="*/ 0 w 1157287"/>
              <a:gd name="connsiteY4" fmla="*/ 83754 h 1037076"/>
              <a:gd name="connsiteX0" fmla="*/ 0 w 1157287"/>
              <a:gd name="connsiteY0" fmla="*/ 0 h 953322"/>
              <a:gd name="connsiteX1" fmla="*/ 765283 w 1157287"/>
              <a:gd name="connsiteY1" fmla="*/ 25784 h 953322"/>
              <a:gd name="connsiteX2" fmla="*/ 1157287 w 1157287"/>
              <a:gd name="connsiteY2" fmla="*/ 951516 h 953322"/>
              <a:gd name="connsiteX3" fmla="*/ 747384 w 1157287"/>
              <a:gd name="connsiteY3" fmla="*/ 953322 h 953322"/>
              <a:gd name="connsiteX4" fmla="*/ 0 w 1157287"/>
              <a:gd name="connsiteY4" fmla="*/ 0 h 953322"/>
              <a:gd name="connsiteX0" fmla="*/ 0 w 1157287"/>
              <a:gd name="connsiteY0" fmla="*/ 0 h 972372"/>
              <a:gd name="connsiteX1" fmla="*/ 765283 w 1157287"/>
              <a:gd name="connsiteY1" fmla="*/ 44834 h 972372"/>
              <a:gd name="connsiteX2" fmla="*/ 1157287 w 1157287"/>
              <a:gd name="connsiteY2" fmla="*/ 970566 h 972372"/>
              <a:gd name="connsiteX3" fmla="*/ 747384 w 1157287"/>
              <a:gd name="connsiteY3" fmla="*/ 972372 h 972372"/>
              <a:gd name="connsiteX4" fmla="*/ 0 w 1157287"/>
              <a:gd name="connsiteY4" fmla="*/ 0 h 972372"/>
              <a:gd name="connsiteX0" fmla="*/ 0 w 1157287"/>
              <a:gd name="connsiteY0" fmla="*/ 0 h 972372"/>
              <a:gd name="connsiteX1" fmla="*/ 765283 w 1157287"/>
              <a:gd name="connsiteY1" fmla="*/ 6734 h 972372"/>
              <a:gd name="connsiteX2" fmla="*/ 1157287 w 1157287"/>
              <a:gd name="connsiteY2" fmla="*/ 970566 h 972372"/>
              <a:gd name="connsiteX3" fmla="*/ 747384 w 1157287"/>
              <a:gd name="connsiteY3" fmla="*/ 972372 h 972372"/>
              <a:gd name="connsiteX4" fmla="*/ 0 w 1157287"/>
              <a:gd name="connsiteY4" fmla="*/ 0 h 972372"/>
              <a:gd name="connsiteX0" fmla="*/ 0 w 1157287"/>
              <a:gd name="connsiteY0" fmla="*/ 0 h 970566"/>
              <a:gd name="connsiteX1" fmla="*/ 765283 w 1157287"/>
              <a:gd name="connsiteY1" fmla="*/ 6734 h 970566"/>
              <a:gd name="connsiteX2" fmla="*/ 1157287 w 1157287"/>
              <a:gd name="connsiteY2" fmla="*/ 970566 h 970566"/>
              <a:gd name="connsiteX3" fmla="*/ 633084 w 1157287"/>
              <a:gd name="connsiteY3" fmla="*/ 839022 h 970566"/>
              <a:gd name="connsiteX4" fmla="*/ 0 w 1157287"/>
              <a:gd name="connsiteY4" fmla="*/ 0 h 970566"/>
              <a:gd name="connsiteX0" fmla="*/ 0 w 1104899"/>
              <a:gd name="connsiteY0" fmla="*/ 0 h 856266"/>
              <a:gd name="connsiteX1" fmla="*/ 765283 w 1104899"/>
              <a:gd name="connsiteY1" fmla="*/ 6734 h 856266"/>
              <a:gd name="connsiteX2" fmla="*/ 1104899 w 1104899"/>
              <a:gd name="connsiteY2" fmla="*/ 856266 h 856266"/>
              <a:gd name="connsiteX3" fmla="*/ 633084 w 1104899"/>
              <a:gd name="connsiteY3" fmla="*/ 839022 h 856266"/>
              <a:gd name="connsiteX4" fmla="*/ 0 w 1104899"/>
              <a:gd name="connsiteY4" fmla="*/ 0 h 856266"/>
              <a:gd name="connsiteX0" fmla="*/ 0 w 1104899"/>
              <a:gd name="connsiteY0" fmla="*/ 0 h 856266"/>
              <a:gd name="connsiteX1" fmla="*/ 765283 w 1104899"/>
              <a:gd name="connsiteY1" fmla="*/ 6734 h 856266"/>
              <a:gd name="connsiteX2" fmla="*/ 1104899 w 1104899"/>
              <a:gd name="connsiteY2" fmla="*/ 856266 h 856266"/>
              <a:gd name="connsiteX3" fmla="*/ 628322 w 1104899"/>
              <a:gd name="connsiteY3" fmla="*/ 815209 h 856266"/>
              <a:gd name="connsiteX4" fmla="*/ 0 w 1104899"/>
              <a:gd name="connsiteY4" fmla="*/ 0 h 856266"/>
              <a:gd name="connsiteX0" fmla="*/ 0 w 1095374"/>
              <a:gd name="connsiteY0" fmla="*/ 0 h 818166"/>
              <a:gd name="connsiteX1" fmla="*/ 765283 w 1095374"/>
              <a:gd name="connsiteY1" fmla="*/ 6734 h 818166"/>
              <a:gd name="connsiteX2" fmla="*/ 1095374 w 1095374"/>
              <a:gd name="connsiteY2" fmla="*/ 818166 h 818166"/>
              <a:gd name="connsiteX3" fmla="*/ 628322 w 1095374"/>
              <a:gd name="connsiteY3" fmla="*/ 815209 h 818166"/>
              <a:gd name="connsiteX4" fmla="*/ 0 w 1095374"/>
              <a:gd name="connsiteY4" fmla="*/ 0 h 818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5374" h="818166">
                <a:moveTo>
                  <a:pt x="0" y="0"/>
                </a:moveTo>
                <a:lnTo>
                  <a:pt x="765283" y="6734"/>
                </a:lnTo>
                <a:lnTo>
                  <a:pt x="1095374" y="818166"/>
                </a:lnTo>
                <a:lnTo>
                  <a:pt x="628322" y="815209"/>
                </a:lnTo>
                <a:lnTo>
                  <a:pt x="0" y="0"/>
                </a:lnTo>
                <a:close/>
              </a:path>
            </a:pathLst>
          </a:custGeom>
          <a:solidFill>
            <a:srgbClr val="C0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1"/>
          <p:cNvSpPr/>
          <p:nvPr/>
        </p:nvSpPr>
        <p:spPr>
          <a:xfrm>
            <a:off x="7652336" y="4572000"/>
            <a:ext cx="716674" cy="448827"/>
          </a:xfrm>
          <a:custGeom>
            <a:avLst/>
            <a:gdLst>
              <a:gd name="connsiteX0" fmla="*/ 0 w 977461"/>
              <a:gd name="connsiteY0" fmla="*/ 0 h 1150885"/>
              <a:gd name="connsiteX1" fmla="*/ 977461 w 977461"/>
              <a:gd name="connsiteY1" fmla="*/ 0 h 1150885"/>
              <a:gd name="connsiteX2" fmla="*/ 977461 w 977461"/>
              <a:gd name="connsiteY2" fmla="*/ 1150885 h 1150885"/>
              <a:gd name="connsiteX3" fmla="*/ 0 w 977461"/>
              <a:gd name="connsiteY3" fmla="*/ 1150885 h 1150885"/>
              <a:gd name="connsiteX4" fmla="*/ 0 w 977461"/>
              <a:gd name="connsiteY4" fmla="*/ 0 h 1150885"/>
              <a:gd name="connsiteX0" fmla="*/ 84082 w 977461"/>
              <a:gd name="connsiteY0" fmla="*/ 10511 h 1150885"/>
              <a:gd name="connsiteX1" fmla="*/ 977461 w 977461"/>
              <a:gd name="connsiteY1" fmla="*/ 0 h 1150885"/>
              <a:gd name="connsiteX2" fmla="*/ 977461 w 977461"/>
              <a:gd name="connsiteY2" fmla="*/ 1150885 h 1150885"/>
              <a:gd name="connsiteX3" fmla="*/ 0 w 977461"/>
              <a:gd name="connsiteY3" fmla="*/ 1150885 h 1150885"/>
              <a:gd name="connsiteX4" fmla="*/ 84082 w 977461"/>
              <a:gd name="connsiteY4" fmla="*/ 10511 h 1150885"/>
              <a:gd name="connsiteX0" fmla="*/ 84082 w 977461"/>
              <a:gd name="connsiteY0" fmla="*/ 31531 h 1171905"/>
              <a:gd name="connsiteX1" fmla="*/ 746233 w 977461"/>
              <a:gd name="connsiteY1" fmla="*/ 0 h 1171905"/>
              <a:gd name="connsiteX2" fmla="*/ 977461 w 977461"/>
              <a:gd name="connsiteY2" fmla="*/ 1171905 h 1171905"/>
              <a:gd name="connsiteX3" fmla="*/ 0 w 977461"/>
              <a:gd name="connsiteY3" fmla="*/ 1171905 h 1171905"/>
              <a:gd name="connsiteX4" fmla="*/ 84082 w 977461"/>
              <a:gd name="connsiteY4" fmla="*/ 31531 h 1171905"/>
              <a:gd name="connsiteX0" fmla="*/ 84082 w 1156137"/>
              <a:gd name="connsiteY0" fmla="*/ 31531 h 1171905"/>
              <a:gd name="connsiteX1" fmla="*/ 746233 w 1156137"/>
              <a:gd name="connsiteY1" fmla="*/ 0 h 1171905"/>
              <a:gd name="connsiteX2" fmla="*/ 1156137 w 1156137"/>
              <a:gd name="connsiteY2" fmla="*/ 909146 h 1171905"/>
              <a:gd name="connsiteX3" fmla="*/ 0 w 1156137"/>
              <a:gd name="connsiteY3" fmla="*/ 1171905 h 1171905"/>
              <a:gd name="connsiteX4" fmla="*/ 84082 w 1156137"/>
              <a:gd name="connsiteY4" fmla="*/ 31531 h 1171905"/>
              <a:gd name="connsiteX0" fmla="*/ 0 w 1072055"/>
              <a:gd name="connsiteY0" fmla="*/ 31531 h 1003739"/>
              <a:gd name="connsiteX1" fmla="*/ 662151 w 1072055"/>
              <a:gd name="connsiteY1" fmla="*/ 0 h 1003739"/>
              <a:gd name="connsiteX2" fmla="*/ 1072055 w 1072055"/>
              <a:gd name="connsiteY2" fmla="*/ 909146 h 1003739"/>
              <a:gd name="connsiteX3" fmla="*/ 725214 w 1072055"/>
              <a:gd name="connsiteY3" fmla="*/ 1003739 h 1003739"/>
              <a:gd name="connsiteX4" fmla="*/ 0 w 1072055"/>
              <a:gd name="connsiteY4" fmla="*/ 31531 h 1003739"/>
              <a:gd name="connsiteX0" fmla="*/ 0 w 1072055"/>
              <a:gd name="connsiteY0" fmla="*/ 0 h 972208"/>
              <a:gd name="connsiteX1" fmla="*/ 683172 w 1072055"/>
              <a:gd name="connsiteY1" fmla="*/ 115613 h 972208"/>
              <a:gd name="connsiteX2" fmla="*/ 1072055 w 1072055"/>
              <a:gd name="connsiteY2" fmla="*/ 877615 h 972208"/>
              <a:gd name="connsiteX3" fmla="*/ 725214 w 1072055"/>
              <a:gd name="connsiteY3" fmla="*/ 972208 h 972208"/>
              <a:gd name="connsiteX4" fmla="*/ 0 w 1072055"/>
              <a:gd name="connsiteY4" fmla="*/ 0 h 972208"/>
              <a:gd name="connsiteX0" fmla="*/ 0 w 1072055"/>
              <a:gd name="connsiteY0" fmla="*/ 0 h 972208"/>
              <a:gd name="connsiteX1" fmla="*/ 704193 w 1072055"/>
              <a:gd name="connsiteY1" fmla="*/ 21020 h 972208"/>
              <a:gd name="connsiteX2" fmla="*/ 1072055 w 1072055"/>
              <a:gd name="connsiteY2" fmla="*/ 877615 h 972208"/>
              <a:gd name="connsiteX3" fmla="*/ 725214 w 1072055"/>
              <a:gd name="connsiteY3" fmla="*/ 972208 h 972208"/>
              <a:gd name="connsiteX4" fmla="*/ 0 w 1072055"/>
              <a:gd name="connsiteY4" fmla="*/ 0 h 972208"/>
              <a:gd name="connsiteX0" fmla="*/ 0 w 735724"/>
              <a:gd name="connsiteY0" fmla="*/ 0 h 972208"/>
              <a:gd name="connsiteX1" fmla="*/ 704193 w 735724"/>
              <a:gd name="connsiteY1" fmla="*/ 21020 h 972208"/>
              <a:gd name="connsiteX2" fmla="*/ 735724 w 735724"/>
              <a:gd name="connsiteY2" fmla="*/ 520264 h 972208"/>
              <a:gd name="connsiteX3" fmla="*/ 725214 w 735724"/>
              <a:gd name="connsiteY3" fmla="*/ 972208 h 972208"/>
              <a:gd name="connsiteX4" fmla="*/ 0 w 735724"/>
              <a:gd name="connsiteY4" fmla="*/ 0 h 972208"/>
              <a:gd name="connsiteX0" fmla="*/ 0 w 735724"/>
              <a:gd name="connsiteY0" fmla="*/ 0 h 520264"/>
              <a:gd name="connsiteX1" fmla="*/ 704193 w 735724"/>
              <a:gd name="connsiteY1" fmla="*/ 21020 h 520264"/>
              <a:gd name="connsiteX2" fmla="*/ 735724 w 735724"/>
              <a:gd name="connsiteY2" fmla="*/ 520264 h 520264"/>
              <a:gd name="connsiteX3" fmla="*/ 252248 w 735724"/>
              <a:gd name="connsiteY3" fmla="*/ 520263 h 520264"/>
              <a:gd name="connsiteX4" fmla="*/ 0 w 735724"/>
              <a:gd name="connsiteY4" fmla="*/ 0 h 520264"/>
              <a:gd name="connsiteX0" fmla="*/ 0 w 767255"/>
              <a:gd name="connsiteY0" fmla="*/ 0 h 520264"/>
              <a:gd name="connsiteX1" fmla="*/ 767255 w 767255"/>
              <a:gd name="connsiteY1" fmla="*/ 0 h 520264"/>
              <a:gd name="connsiteX2" fmla="*/ 735724 w 767255"/>
              <a:gd name="connsiteY2" fmla="*/ 520264 h 520264"/>
              <a:gd name="connsiteX3" fmla="*/ 252248 w 767255"/>
              <a:gd name="connsiteY3" fmla="*/ 520263 h 520264"/>
              <a:gd name="connsiteX4" fmla="*/ 0 w 767255"/>
              <a:gd name="connsiteY4" fmla="*/ 0 h 520264"/>
              <a:gd name="connsiteX0" fmla="*/ 0 w 752968"/>
              <a:gd name="connsiteY0" fmla="*/ 0 h 520264"/>
              <a:gd name="connsiteX1" fmla="*/ 752968 w 752968"/>
              <a:gd name="connsiteY1" fmla="*/ 80963 h 520264"/>
              <a:gd name="connsiteX2" fmla="*/ 735724 w 752968"/>
              <a:gd name="connsiteY2" fmla="*/ 520264 h 520264"/>
              <a:gd name="connsiteX3" fmla="*/ 252248 w 752968"/>
              <a:gd name="connsiteY3" fmla="*/ 520263 h 520264"/>
              <a:gd name="connsiteX4" fmla="*/ 0 w 752968"/>
              <a:gd name="connsiteY4" fmla="*/ 0 h 520264"/>
              <a:gd name="connsiteX0" fmla="*/ 0 w 759537"/>
              <a:gd name="connsiteY0" fmla="*/ 0 h 525027"/>
              <a:gd name="connsiteX1" fmla="*/ 752968 w 759537"/>
              <a:gd name="connsiteY1" fmla="*/ 80963 h 525027"/>
              <a:gd name="connsiteX2" fmla="*/ 759537 w 759537"/>
              <a:gd name="connsiteY2" fmla="*/ 525027 h 525027"/>
              <a:gd name="connsiteX3" fmla="*/ 252248 w 759537"/>
              <a:gd name="connsiteY3" fmla="*/ 520263 h 525027"/>
              <a:gd name="connsiteX4" fmla="*/ 0 w 759537"/>
              <a:gd name="connsiteY4" fmla="*/ 0 h 525027"/>
              <a:gd name="connsiteX0" fmla="*/ 0 w 716674"/>
              <a:gd name="connsiteY0" fmla="*/ 0 h 448827"/>
              <a:gd name="connsiteX1" fmla="*/ 710105 w 716674"/>
              <a:gd name="connsiteY1" fmla="*/ 4763 h 448827"/>
              <a:gd name="connsiteX2" fmla="*/ 716674 w 716674"/>
              <a:gd name="connsiteY2" fmla="*/ 448827 h 448827"/>
              <a:gd name="connsiteX3" fmla="*/ 209385 w 716674"/>
              <a:gd name="connsiteY3" fmla="*/ 444063 h 448827"/>
              <a:gd name="connsiteX4" fmla="*/ 0 w 716674"/>
              <a:gd name="connsiteY4" fmla="*/ 0 h 448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6674" h="448827">
                <a:moveTo>
                  <a:pt x="0" y="0"/>
                </a:moveTo>
                <a:lnTo>
                  <a:pt x="710105" y="4763"/>
                </a:lnTo>
                <a:cubicBezTo>
                  <a:pt x="712295" y="152784"/>
                  <a:pt x="714484" y="300806"/>
                  <a:pt x="716674" y="448827"/>
                </a:cubicBezTo>
                <a:lnTo>
                  <a:pt x="209385" y="444063"/>
                </a:lnTo>
                <a:lnTo>
                  <a:pt x="0" y="0"/>
                </a:lnTo>
                <a:close/>
              </a:path>
            </a:pathLst>
          </a:custGeom>
          <a:solidFill>
            <a:srgbClr val="C0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1"/>
          <p:cNvSpPr/>
          <p:nvPr/>
        </p:nvSpPr>
        <p:spPr>
          <a:xfrm>
            <a:off x="8435353" y="4056989"/>
            <a:ext cx="851008" cy="284766"/>
          </a:xfrm>
          <a:custGeom>
            <a:avLst/>
            <a:gdLst>
              <a:gd name="connsiteX0" fmla="*/ 0 w 977461"/>
              <a:gd name="connsiteY0" fmla="*/ 0 h 1150885"/>
              <a:gd name="connsiteX1" fmla="*/ 977461 w 977461"/>
              <a:gd name="connsiteY1" fmla="*/ 0 h 1150885"/>
              <a:gd name="connsiteX2" fmla="*/ 977461 w 977461"/>
              <a:gd name="connsiteY2" fmla="*/ 1150885 h 1150885"/>
              <a:gd name="connsiteX3" fmla="*/ 0 w 977461"/>
              <a:gd name="connsiteY3" fmla="*/ 1150885 h 1150885"/>
              <a:gd name="connsiteX4" fmla="*/ 0 w 977461"/>
              <a:gd name="connsiteY4" fmla="*/ 0 h 1150885"/>
              <a:gd name="connsiteX0" fmla="*/ 84082 w 977461"/>
              <a:gd name="connsiteY0" fmla="*/ 10511 h 1150885"/>
              <a:gd name="connsiteX1" fmla="*/ 977461 w 977461"/>
              <a:gd name="connsiteY1" fmla="*/ 0 h 1150885"/>
              <a:gd name="connsiteX2" fmla="*/ 977461 w 977461"/>
              <a:gd name="connsiteY2" fmla="*/ 1150885 h 1150885"/>
              <a:gd name="connsiteX3" fmla="*/ 0 w 977461"/>
              <a:gd name="connsiteY3" fmla="*/ 1150885 h 1150885"/>
              <a:gd name="connsiteX4" fmla="*/ 84082 w 977461"/>
              <a:gd name="connsiteY4" fmla="*/ 10511 h 1150885"/>
              <a:gd name="connsiteX0" fmla="*/ 84082 w 977461"/>
              <a:gd name="connsiteY0" fmla="*/ 31531 h 1171905"/>
              <a:gd name="connsiteX1" fmla="*/ 746233 w 977461"/>
              <a:gd name="connsiteY1" fmla="*/ 0 h 1171905"/>
              <a:gd name="connsiteX2" fmla="*/ 977461 w 977461"/>
              <a:gd name="connsiteY2" fmla="*/ 1171905 h 1171905"/>
              <a:gd name="connsiteX3" fmla="*/ 0 w 977461"/>
              <a:gd name="connsiteY3" fmla="*/ 1171905 h 1171905"/>
              <a:gd name="connsiteX4" fmla="*/ 84082 w 977461"/>
              <a:gd name="connsiteY4" fmla="*/ 31531 h 1171905"/>
              <a:gd name="connsiteX0" fmla="*/ 84082 w 1156137"/>
              <a:gd name="connsiteY0" fmla="*/ 31531 h 1171905"/>
              <a:gd name="connsiteX1" fmla="*/ 746233 w 1156137"/>
              <a:gd name="connsiteY1" fmla="*/ 0 h 1171905"/>
              <a:gd name="connsiteX2" fmla="*/ 1156137 w 1156137"/>
              <a:gd name="connsiteY2" fmla="*/ 909146 h 1171905"/>
              <a:gd name="connsiteX3" fmla="*/ 0 w 1156137"/>
              <a:gd name="connsiteY3" fmla="*/ 1171905 h 1171905"/>
              <a:gd name="connsiteX4" fmla="*/ 84082 w 1156137"/>
              <a:gd name="connsiteY4" fmla="*/ 31531 h 1171905"/>
              <a:gd name="connsiteX0" fmla="*/ 0 w 1072055"/>
              <a:gd name="connsiteY0" fmla="*/ 31531 h 1003739"/>
              <a:gd name="connsiteX1" fmla="*/ 662151 w 1072055"/>
              <a:gd name="connsiteY1" fmla="*/ 0 h 1003739"/>
              <a:gd name="connsiteX2" fmla="*/ 1072055 w 1072055"/>
              <a:gd name="connsiteY2" fmla="*/ 909146 h 1003739"/>
              <a:gd name="connsiteX3" fmla="*/ 725214 w 1072055"/>
              <a:gd name="connsiteY3" fmla="*/ 1003739 h 1003739"/>
              <a:gd name="connsiteX4" fmla="*/ 0 w 1072055"/>
              <a:gd name="connsiteY4" fmla="*/ 31531 h 1003739"/>
              <a:gd name="connsiteX0" fmla="*/ 0 w 1166648"/>
              <a:gd name="connsiteY0" fmla="*/ 10510 h 1003739"/>
              <a:gd name="connsiteX1" fmla="*/ 756744 w 1166648"/>
              <a:gd name="connsiteY1" fmla="*/ 0 h 1003739"/>
              <a:gd name="connsiteX2" fmla="*/ 1166648 w 1166648"/>
              <a:gd name="connsiteY2" fmla="*/ 909146 h 1003739"/>
              <a:gd name="connsiteX3" fmla="*/ 819807 w 1166648"/>
              <a:gd name="connsiteY3" fmla="*/ 1003739 h 1003739"/>
              <a:gd name="connsiteX4" fmla="*/ 0 w 1166648"/>
              <a:gd name="connsiteY4" fmla="*/ 10510 h 1003739"/>
              <a:gd name="connsiteX0" fmla="*/ 0 w 1229710"/>
              <a:gd name="connsiteY0" fmla="*/ 10510 h 1035270"/>
              <a:gd name="connsiteX1" fmla="*/ 756744 w 1229710"/>
              <a:gd name="connsiteY1" fmla="*/ 0 h 1035270"/>
              <a:gd name="connsiteX2" fmla="*/ 1229710 w 1229710"/>
              <a:gd name="connsiteY2" fmla="*/ 1035270 h 1035270"/>
              <a:gd name="connsiteX3" fmla="*/ 819807 w 1229710"/>
              <a:gd name="connsiteY3" fmla="*/ 1003739 h 1035270"/>
              <a:gd name="connsiteX4" fmla="*/ 0 w 1229710"/>
              <a:gd name="connsiteY4" fmla="*/ 10510 h 1035270"/>
              <a:gd name="connsiteX0" fmla="*/ 0 w 1219200"/>
              <a:gd name="connsiteY0" fmla="*/ 0 h 1056291"/>
              <a:gd name="connsiteX1" fmla="*/ 746234 w 1219200"/>
              <a:gd name="connsiteY1" fmla="*/ 21021 h 1056291"/>
              <a:gd name="connsiteX2" fmla="*/ 1219200 w 1219200"/>
              <a:gd name="connsiteY2" fmla="*/ 1056291 h 1056291"/>
              <a:gd name="connsiteX3" fmla="*/ 809297 w 1219200"/>
              <a:gd name="connsiteY3" fmla="*/ 1024760 h 1056291"/>
              <a:gd name="connsiteX4" fmla="*/ 0 w 1219200"/>
              <a:gd name="connsiteY4" fmla="*/ 0 h 1056291"/>
              <a:gd name="connsiteX0" fmla="*/ 0 w 1219200"/>
              <a:gd name="connsiteY0" fmla="*/ 0 h 1058097"/>
              <a:gd name="connsiteX1" fmla="*/ 746234 w 1219200"/>
              <a:gd name="connsiteY1" fmla="*/ 21021 h 1058097"/>
              <a:gd name="connsiteX2" fmla="*/ 1219200 w 1219200"/>
              <a:gd name="connsiteY2" fmla="*/ 1056291 h 1058097"/>
              <a:gd name="connsiteX3" fmla="*/ 809297 w 1219200"/>
              <a:gd name="connsiteY3" fmla="*/ 1058097 h 1058097"/>
              <a:gd name="connsiteX4" fmla="*/ 0 w 1219200"/>
              <a:gd name="connsiteY4" fmla="*/ 0 h 1058097"/>
              <a:gd name="connsiteX0" fmla="*/ 0 w 1157287"/>
              <a:gd name="connsiteY0" fmla="*/ 83754 h 1037076"/>
              <a:gd name="connsiteX1" fmla="*/ 684321 w 1157287"/>
              <a:gd name="connsiteY1" fmla="*/ 0 h 1037076"/>
              <a:gd name="connsiteX2" fmla="*/ 1157287 w 1157287"/>
              <a:gd name="connsiteY2" fmla="*/ 1035270 h 1037076"/>
              <a:gd name="connsiteX3" fmla="*/ 747384 w 1157287"/>
              <a:gd name="connsiteY3" fmla="*/ 1037076 h 1037076"/>
              <a:gd name="connsiteX4" fmla="*/ 0 w 1157287"/>
              <a:gd name="connsiteY4" fmla="*/ 83754 h 1037076"/>
              <a:gd name="connsiteX0" fmla="*/ 0 w 1157287"/>
              <a:gd name="connsiteY0" fmla="*/ 0 h 953322"/>
              <a:gd name="connsiteX1" fmla="*/ 765283 w 1157287"/>
              <a:gd name="connsiteY1" fmla="*/ 25784 h 953322"/>
              <a:gd name="connsiteX2" fmla="*/ 1157287 w 1157287"/>
              <a:gd name="connsiteY2" fmla="*/ 951516 h 953322"/>
              <a:gd name="connsiteX3" fmla="*/ 747384 w 1157287"/>
              <a:gd name="connsiteY3" fmla="*/ 953322 h 953322"/>
              <a:gd name="connsiteX4" fmla="*/ 0 w 1157287"/>
              <a:gd name="connsiteY4" fmla="*/ 0 h 953322"/>
              <a:gd name="connsiteX0" fmla="*/ 0 w 1157287"/>
              <a:gd name="connsiteY0" fmla="*/ 0 h 972372"/>
              <a:gd name="connsiteX1" fmla="*/ 765283 w 1157287"/>
              <a:gd name="connsiteY1" fmla="*/ 44834 h 972372"/>
              <a:gd name="connsiteX2" fmla="*/ 1157287 w 1157287"/>
              <a:gd name="connsiteY2" fmla="*/ 970566 h 972372"/>
              <a:gd name="connsiteX3" fmla="*/ 747384 w 1157287"/>
              <a:gd name="connsiteY3" fmla="*/ 972372 h 972372"/>
              <a:gd name="connsiteX4" fmla="*/ 0 w 1157287"/>
              <a:gd name="connsiteY4" fmla="*/ 0 h 972372"/>
              <a:gd name="connsiteX0" fmla="*/ 0 w 1157287"/>
              <a:gd name="connsiteY0" fmla="*/ 0 h 972372"/>
              <a:gd name="connsiteX1" fmla="*/ 765283 w 1157287"/>
              <a:gd name="connsiteY1" fmla="*/ 6734 h 972372"/>
              <a:gd name="connsiteX2" fmla="*/ 1157287 w 1157287"/>
              <a:gd name="connsiteY2" fmla="*/ 970566 h 972372"/>
              <a:gd name="connsiteX3" fmla="*/ 747384 w 1157287"/>
              <a:gd name="connsiteY3" fmla="*/ 972372 h 972372"/>
              <a:gd name="connsiteX4" fmla="*/ 0 w 1157287"/>
              <a:gd name="connsiteY4" fmla="*/ 0 h 972372"/>
              <a:gd name="connsiteX0" fmla="*/ 0 w 1157287"/>
              <a:gd name="connsiteY0" fmla="*/ 0 h 970566"/>
              <a:gd name="connsiteX1" fmla="*/ 765283 w 1157287"/>
              <a:gd name="connsiteY1" fmla="*/ 6734 h 970566"/>
              <a:gd name="connsiteX2" fmla="*/ 1157287 w 1157287"/>
              <a:gd name="connsiteY2" fmla="*/ 970566 h 970566"/>
              <a:gd name="connsiteX3" fmla="*/ 633084 w 1157287"/>
              <a:gd name="connsiteY3" fmla="*/ 839022 h 970566"/>
              <a:gd name="connsiteX4" fmla="*/ 0 w 1157287"/>
              <a:gd name="connsiteY4" fmla="*/ 0 h 970566"/>
              <a:gd name="connsiteX0" fmla="*/ 0 w 1104899"/>
              <a:gd name="connsiteY0" fmla="*/ 0 h 856266"/>
              <a:gd name="connsiteX1" fmla="*/ 765283 w 1104899"/>
              <a:gd name="connsiteY1" fmla="*/ 6734 h 856266"/>
              <a:gd name="connsiteX2" fmla="*/ 1104899 w 1104899"/>
              <a:gd name="connsiteY2" fmla="*/ 856266 h 856266"/>
              <a:gd name="connsiteX3" fmla="*/ 633084 w 1104899"/>
              <a:gd name="connsiteY3" fmla="*/ 839022 h 856266"/>
              <a:gd name="connsiteX4" fmla="*/ 0 w 1104899"/>
              <a:gd name="connsiteY4" fmla="*/ 0 h 856266"/>
              <a:gd name="connsiteX0" fmla="*/ 0 w 1104899"/>
              <a:gd name="connsiteY0" fmla="*/ 0 h 856266"/>
              <a:gd name="connsiteX1" fmla="*/ 765283 w 1104899"/>
              <a:gd name="connsiteY1" fmla="*/ 6734 h 856266"/>
              <a:gd name="connsiteX2" fmla="*/ 1104899 w 1104899"/>
              <a:gd name="connsiteY2" fmla="*/ 856266 h 856266"/>
              <a:gd name="connsiteX3" fmla="*/ 628322 w 1104899"/>
              <a:gd name="connsiteY3" fmla="*/ 815209 h 856266"/>
              <a:gd name="connsiteX4" fmla="*/ 0 w 1104899"/>
              <a:gd name="connsiteY4" fmla="*/ 0 h 856266"/>
              <a:gd name="connsiteX0" fmla="*/ 0 w 1095374"/>
              <a:gd name="connsiteY0" fmla="*/ 0 h 818166"/>
              <a:gd name="connsiteX1" fmla="*/ 765283 w 1095374"/>
              <a:gd name="connsiteY1" fmla="*/ 6734 h 818166"/>
              <a:gd name="connsiteX2" fmla="*/ 1095374 w 1095374"/>
              <a:gd name="connsiteY2" fmla="*/ 818166 h 818166"/>
              <a:gd name="connsiteX3" fmla="*/ 628322 w 1095374"/>
              <a:gd name="connsiteY3" fmla="*/ 815209 h 818166"/>
              <a:gd name="connsiteX4" fmla="*/ 0 w 1095374"/>
              <a:gd name="connsiteY4" fmla="*/ 0 h 818166"/>
              <a:gd name="connsiteX0" fmla="*/ 0 w 1095374"/>
              <a:gd name="connsiteY0" fmla="*/ 0 h 818166"/>
              <a:gd name="connsiteX1" fmla="*/ 851008 w 1095374"/>
              <a:gd name="connsiteY1" fmla="*/ 11497 h 818166"/>
              <a:gd name="connsiteX2" fmla="*/ 1095374 w 1095374"/>
              <a:gd name="connsiteY2" fmla="*/ 818166 h 818166"/>
              <a:gd name="connsiteX3" fmla="*/ 628322 w 1095374"/>
              <a:gd name="connsiteY3" fmla="*/ 815209 h 818166"/>
              <a:gd name="connsiteX4" fmla="*/ 0 w 1095374"/>
              <a:gd name="connsiteY4" fmla="*/ 0 h 818166"/>
              <a:gd name="connsiteX0" fmla="*/ 0 w 851008"/>
              <a:gd name="connsiteY0" fmla="*/ 0 h 815209"/>
              <a:gd name="connsiteX1" fmla="*/ 851008 w 851008"/>
              <a:gd name="connsiteY1" fmla="*/ 11497 h 815209"/>
              <a:gd name="connsiteX2" fmla="*/ 742949 w 851008"/>
              <a:gd name="connsiteY2" fmla="*/ 308579 h 815209"/>
              <a:gd name="connsiteX3" fmla="*/ 628322 w 851008"/>
              <a:gd name="connsiteY3" fmla="*/ 815209 h 815209"/>
              <a:gd name="connsiteX4" fmla="*/ 0 w 851008"/>
              <a:gd name="connsiteY4" fmla="*/ 0 h 815209"/>
              <a:gd name="connsiteX0" fmla="*/ 0 w 851008"/>
              <a:gd name="connsiteY0" fmla="*/ 0 h 308579"/>
              <a:gd name="connsiteX1" fmla="*/ 851008 w 851008"/>
              <a:gd name="connsiteY1" fmla="*/ 11497 h 308579"/>
              <a:gd name="connsiteX2" fmla="*/ 742949 w 851008"/>
              <a:gd name="connsiteY2" fmla="*/ 308579 h 308579"/>
              <a:gd name="connsiteX3" fmla="*/ 23484 w 851008"/>
              <a:gd name="connsiteY3" fmla="*/ 277046 h 308579"/>
              <a:gd name="connsiteX4" fmla="*/ 0 w 851008"/>
              <a:gd name="connsiteY4" fmla="*/ 0 h 308579"/>
              <a:gd name="connsiteX0" fmla="*/ 0 w 851008"/>
              <a:gd name="connsiteY0" fmla="*/ 0 h 284766"/>
              <a:gd name="connsiteX1" fmla="*/ 851008 w 851008"/>
              <a:gd name="connsiteY1" fmla="*/ 11497 h 284766"/>
              <a:gd name="connsiteX2" fmla="*/ 766761 w 851008"/>
              <a:gd name="connsiteY2" fmla="*/ 284766 h 284766"/>
              <a:gd name="connsiteX3" fmla="*/ 23484 w 851008"/>
              <a:gd name="connsiteY3" fmla="*/ 277046 h 284766"/>
              <a:gd name="connsiteX4" fmla="*/ 0 w 851008"/>
              <a:gd name="connsiteY4" fmla="*/ 0 h 284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1008" h="284766">
                <a:moveTo>
                  <a:pt x="0" y="0"/>
                </a:moveTo>
                <a:lnTo>
                  <a:pt x="851008" y="11497"/>
                </a:lnTo>
                <a:lnTo>
                  <a:pt x="766761" y="284766"/>
                </a:lnTo>
                <a:lnTo>
                  <a:pt x="23484" y="277046"/>
                </a:lnTo>
                <a:lnTo>
                  <a:pt x="0" y="0"/>
                </a:lnTo>
                <a:close/>
              </a:path>
            </a:pathLst>
          </a:custGeom>
          <a:solidFill>
            <a:srgbClr val="C0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1"/>
          <p:cNvSpPr/>
          <p:nvPr/>
        </p:nvSpPr>
        <p:spPr>
          <a:xfrm>
            <a:off x="8652626" y="4023976"/>
            <a:ext cx="1656200" cy="2032603"/>
          </a:xfrm>
          <a:custGeom>
            <a:avLst/>
            <a:gdLst>
              <a:gd name="connsiteX0" fmla="*/ 0 w 977461"/>
              <a:gd name="connsiteY0" fmla="*/ 0 h 1150885"/>
              <a:gd name="connsiteX1" fmla="*/ 977461 w 977461"/>
              <a:gd name="connsiteY1" fmla="*/ 0 h 1150885"/>
              <a:gd name="connsiteX2" fmla="*/ 977461 w 977461"/>
              <a:gd name="connsiteY2" fmla="*/ 1150885 h 1150885"/>
              <a:gd name="connsiteX3" fmla="*/ 0 w 977461"/>
              <a:gd name="connsiteY3" fmla="*/ 1150885 h 1150885"/>
              <a:gd name="connsiteX4" fmla="*/ 0 w 977461"/>
              <a:gd name="connsiteY4" fmla="*/ 0 h 1150885"/>
              <a:gd name="connsiteX0" fmla="*/ 84082 w 977461"/>
              <a:gd name="connsiteY0" fmla="*/ 10511 h 1150885"/>
              <a:gd name="connsiteX1" fmla="*/ 977461 w 977461"/>
              <a:gd name="connsiteY1" fmla="*/ 0 h 1150885"/>
              <a:gd name="connsiteX2" fmla="*/ 977461 w 977461"/>
              <a:gd name="connsiteY2" fmla="*/ 1150885 h 1150885"/>
              <a:gd name="connsiteX3" fmla="*/ 0 w 977461"/>
              <a:gd name="connsiteY3" fmla="*/ 1150885 h 1150885"/>
              <a:gd name="connsiteX4" fmla="*/ 84082 w 977461"/>
              <a:gd name="connsiteY4" fmla="*/ 10511 h 1150885"/>
              <a:gd name="connsiteX0" fmla="*/ 84082 w 977461"/>
              <a:gd name="connsiteY0" fmla="*/ 31531 h 1171905"/>
              <a:gd name="connsiteX1" fmla="*/ 746233 w 977461"/>
              <a:gd name="connsiteY1" fmla="*/ 0 h 1171905"/>
              <a:gd name="connsiteX2" fmla="*/ 977461 w 977461"/>
              <a:gd name="connsiteY2" fmla="*/ 1171905 h 1171905"/>
              <a:gd name="connsiteX3" fmla="*/ 0 w 977461"/>
              <a:gd name="connsiteY3" fmla="*/ 1171905 h 1171905"/>
              <a:gd name="connsiteX4" fmla="*/ 84082 w 977461"/>
              <a:gd name="connsiteY4" fmla="*/ 31531 h 1171905"/>
              <a:gd name="connsiteX0" fmla="*/ 84082 w 1156137"/>
              <a:gd name="connsiteY0" fmla="*/ 31531 h 1171905"/>
              <a:gd name="connsiteX1" fmla="*/ 746233 w 1156137"/>
              <a:gd name="connsiteY1" fmla="*/ 0 h 1171905"/>
              <a:gd name="connsiteX2" fmla="*/ 1156137 w 1156137"/>
              <a:gd name="connsiteY2" fmla="*/ 909146 h 1171905"/>
              <a:gd name="connsiteX3" fmla="*/ 0 w 1156137"/>
              <a:gd name="connsiteY3" fmla="*/ 1171905 h 1171905"/>
              <a:gd name="connsiteX4" fmla="*/ 84082 w 1156137"/>
              <a:gd name="connsiteY4" fmla="*/ 31531 h 1171905"/>
              <a:gd name="connsiteX0" fmla="*/ 0 w 1072055"/>
              <a:gd name="connsiteY0" fmla="*/ 31531 h 1003739"/>
              <a:gd name="connsiteX1" fmla="*/ 662151 w 1072055"/>
              <a:gd name="connsiteY1" fmla="*/ 0 h 1003739"/>
              <a:gd name="connsiteX2" fmla="*/ 1072055 w 1072055"/>
              <a:gd name="connsiteY2" fmla="*/ 909146 h 1003739"/>
              <a:gd name="connsiteX3" fmla="*/ 725214 w 1072055"/>
              <a:gd name="connsiteY3" fmla="*/ 1003739 h 1003739"/>
              <a:gd name="connsiteX4" fmla="*/ 0 w 1072055"/>
              <a:gd name="connsiteY4" fmla="*/ 31531 h 1003739"/>
              <a:gd name="connsiteX0" fmla="*/ 0 w 1166648"/>
              <a:gd name="connsiteY0" fmla="*/ 10510 h 1003739"/>
              <a:gd name="connsiteX1" fmla="*/ 756744 w 1166648"/>
              <a:gd name="connsiteY1" fmla="*/ 0 h 1003739"/>
              <a:gd name="connsiteX2" fmla="*/ 1166648 w 1166648"/>
              <a:gd name="connsiteY2" fmla="*/ 909146 h 1003739"/>
              <a:gd name="connsiteX3" fmla="*/ 819807 w 1166648"/>
              <a:gd name="connsiteY3" fmla="*/ 1003739 h 1003739"/>
              <a:gd name="connsiteX4" fmla="*/ 0 w 1166648"/>
              <a:gd name="connsiteY4" fmla="*/ 10510 h 1003739"/>
              <a:gd name="connsiteX0" fmla="*/ 0 w 1229710"/>
              <a:gd name="connsiteY0" fmla="*/ 10510 h 1035270"/>
              <a:gd name="connsiteX1" fmla="*/ 756744 w 1229710"/>
              <a:gd name="connsiteY1" fmla="*/ 0 h 1035270"/>
              <a:gd name="connsiteX2" fmla="*/ 1229710 w 1229710"/>
              <a:gd name="connsiteY2" fmla="*/ 1035270 h 1035270"/>
              <a:gd name="connsiteX3" fmla="*/ 819807 w 1229710"/>
              <a:gd name="connsiteY3" fmla="*/ 1003739 h 1035270"/>
              <a:gd name="connsiteX4" fmla="*/ 0 w 1229710"/>
              <a:gd name="connsiteY4" fmla="*/ 10510 h 1035270"/>
              <a:gd name="connsiteX0" fmla="*/ 0 w 1219200"/>
              <a:gd name="connsiteY0" fmla="*/ 0 h 1056291"/>
              <a:gd name="connsiteX1" fmla="*/ 746234 w 1219200"/>
              <a:gd name="connsiteY1" fmla="*/ 21021 h 1056291"/>
              <a:gd name="connsiteX2" fmla="*/ 1219200 w 1219200"/>
              <a:gd name="connsiteY2" fmla="*/ 1056291 h 1056291"/>
              <a:gd name="connsiteX3" fmla="*/ 809297 w 1219200"/>
              <a:gd name="connsiteY3" fmla="*/ 1024760 h 1056291"/>
              <a:gd name="connsiteX4" fmla="*/ 0 w 1219200"/>
              <a:gd name="connsiteY4" fmla="*/ 0 h 1056291"/>
              <a:gd name="connsiteX0" fmla="*/ 0 w 1219200"/>
              <a:gd name="connsiteY0" fmla="*/ 0 h 1058097"/>
              <a:gd name="connsiteX1" fmla="*/ 746234 w 1219200"/>
              <a:gd name="connsiteY1" fmla="*/ 21021 h 1058097"/>
              <a:gd name="connsiteX2" fmla="*/ 1219200 w 1219200"/>
              <a:gd name="connsiteY2" fmla="*/ 1056291 h 1058097"/>
              <a:gd name="connsiteX3" fmla="*/ 809297 w 1219200"/>
              <a:gd name="connsiteY3" fmla="*/ 1058097 h 1058097"/>
              <a:gd name="connsiteX4" fmla="*/ 0 w 1219200"/>
              <a:gd name="connsiteY4" fmla="*/ 0 h 1058097"/>
              <a:gd name="connsiteX0" fmla="*/ 0 w 1157287"/>
              <a:gd name="connsiteY0" fmla="*/ 83754 h 1037076"/>
              <a:gd name="connsiteX1" fmla="*/ 684321 w 1157287"/>
              <a:gd name="connsiteY1" fmla="*/ 0 h 1037076"/>
              <a:gd name="connsiteX2" fmla="*/ 1157287 w 1157287"/>
              <a:gd name="connsiteY2" fmla="*/ 1035270 h 1037076"/>
              <a:gd name="connsiteX3" fmla="*/ 747384 w 1157287"/>
              <a:gd name="connsiteY3" fmla="*/ 1037076 h 1037076"/>
              <a:gd name="connsiteX4" fmla="*/ 0 w 1157287"/>
              <a:gd name="connsiteY4" fmla="*/ 83754 h 1037076"/>
              <a:gd name="connsiteX0" fmla="*/ 0 w 1157287"/>
              <a:gd name="connsiteY0" fmla="*/ 0 h 953322"/>
              <a:gd name="connsiteX1" fmla="*/ 765283 w 1157287"/>
              <a:gd name="connsiteY1" fmla="*/ 25784 h 953322"/>
              <a:gd name="connsiteX2" fmla="*/ 1157287 w 1157287"/>
              <a:gd name="connsiteY2" fmla="*/ 951516 h 953322"/>
              <a:gd name="connsiteX3" fmla="*/ 747384 w 1157287"/>
              <a:gd name="connsiteY3" fmla="*/ 953322 h 953322"/>
              <a:gd name="connsiteX4" fmla="*/ 0 w 1157287"/>
              <a:gd name="connsiteY4" fmla="*/ 0 h 953322"/>
              <a:gd name="connsiteX0" fmla="*/ 0 w 1157287"/>
              <a:gd name="connsiteY0" fmla="*/ 0 h 972372"/>
              <a:gd name="connsiteX1" fmla="*/ 765283 w 1157287"/>
              <a:gd name="connsiteY1" fmla="*/ 44834 h 972372"/>
              <a:gd name="connsiteX2" fmla="*/ 1157287 w 1157287"/>
              <a:gd name="connsiteY2" fmla="*/ 970566 h 972372"/>
              <a:gd name="connsiteX3" fmla="*/ 747384 w 1157287"/>
              <a:gd name="connsiteY3" fmla="*/ 972372 h 972372"/>
              <a:gd name="connsiteX4" fmla="*/ 0 w 1157287"/>
              <a:gd name="connsiteY4" fmla="*/ 0 h 972372"/>
              <a:gd name="connsiteX0" fmla="*/ 0 w 1157287"/>
              <a:gd name="connsiteY0" fmla="*/ 0 h 972372"/>
              <a:gd name="connsiteX1" fmla="*/ 765283 w 1157287"/>
              <a:gd name="connsiteY1" fmla="*/ 6734 h 972372"/>
              <a:gd name="connsiteX2" fmla="*/ 1157287 w 1157287"/>
              <a:gd name="connsiteY2" fmla="*/ 970566 h 972372"/>
              <a:gd name="connsiteX3" fmla="*/ 747384 w 1157287"/>
              <a:gd name="connsiteY3" fmla="*/ 972372 h 972372"/>
              <a:gd name="connsiteX4" fmla="*/ 0 w 1157287"/>
              <a:gd name="connsiteY4" fmla="*/ 0 h 972372"/>
              <a:gd name="connsiteX0" fmla="*/ 0 w 1157287"/>
              <a:gd name="connsiteY0" fmla="*/ 0 h 970566"/>
              <a:gd name="connsiteX1" fmla="*/ 765283 w 1157287"/>
              <a:gd name="connsiteY1" fmla="*/ 6734 h 970566"/>
              <a:gd name="connsiteX2" fmla="*/ 1157287 w 1157287"/>
              <a:gd name="connsiteY2" fmla="*/ 970566 h 970566"/>
              <a:gd name="connsiteX3" fmla="*/ 633084 w 1157287"/>
              <a:gd name="connsiteY3" fmla="*/ 839022 h 970566"/>
              <a:gd name="connsiteX4" fmla="*/ 0 w 1157287"/>
              <a:gd name="connsiteY4" fmla="*/ 0 h 970566"/>
              <a:gd name="connsiteX0" fmla="*/ 0 w 1104899"/>
              <a:gd name="connsiteY0" fmla="*/ 0 h 856266"/>
              <a:gd name="connsiteX1" fmla="*/ 765283 w 1104899"/>
              <a:gd name="connsiteY1" fmla="*/ 6734 h 856266"/>
              <a:gd name="connsiteX2" fmla="*/ 1104899 w 1104899"/>
              <a:gd name="connsiteY2" fmla="*/ 856266 h 856266"/>
              <a:gd name="connsiteX3" fmla="*/ 633084 w 1104899"/>
              <a:gd name="connsiteY3" fmla="*/ 839022 h 856266"/>
              <a:gd name="connsiteX4" fmla="*/ 0 w 1104899"/>
              <a:gd name="connsiteY4" fmla="*/ 0 h 856266"/>
              <a:gd name="connsiteX0" fmla="*/ 0 w 1104899"/>
              <a:gd name="connsiteY0" fmla="*/ 0 h 856266"/>
              <a:gd name="connsiteX1" fmla="*/ 765283 w 1104899"/>
              <a:gd name="connsiteY1" fmla="*/ 6734 h 856266"/>
              <a:gd name="connsiteX2" fmla="*/ 1104899 w 1104899"/>
              <a:gd name="connsiteY2" fmla="*/ 856266 h 856266"/>
              <a:gd name="connsiteX3" fmla="*/ 628322 w 1104899"/>
              <a:gd name="connsiteY3" fmla="*/ 815209 h 856266"/>
              <a:gd name="connsiteX4" fmla="*/ 0 w 1104899"/>
              <a:gd name="connsiteY4" fmla="*/ 0 h 856266"/>
              <a:gd name="connsiteX0" fmla="*/ 0 w 1095374"/>
              <a:gd name="connsiteY0" fmla="*/ 0 h 818166"/>
              <a:gd name="connsiteX1" fmla="*/ 765283 w 1095374"/>
              <a:gd name="connsiteY1" fmla="*/ 6734 h 818166"/>
              <a:gd name="connsiteX2" fmla="*/ 1095374 w 1095374"/>
              <a:gd name="connsiteY2" fmla="*/ 818166 h 818166"/>
              <a:gd name="connsiteX3" fmla="*/ 628322 w 1095374"/>
              <a:gd name="connsiteY3" fmla="*/ 815209 h 818166"/>
              <a:gd name="connsiteX4" fmla="*/ 0 w 1095374"/>
              <a:gd name="connsiteY4" fmla="*/ 0 h 818166"/>
              <a:gd name="connsiteX0" fmla="*/ 0 w 1095374"/>
              <a:gd name="connsiteY0" fmla="*/ 0 h 818166"/>
              <a:gd name="connsiteX1" fmla="*/ 851008 w 1095374"/>
              <a:gd name="connsiteY1" fmla="*/ 11497 h 818166"/>
              <a:gd name="connsiteX2" fmla="*/ 1095374 w 1095374"/>
              <a:gd name="connsiteY2" fmla="*/ 818166 h 818166"/>
              <a:gd name="connsiteX3" fmla="*/ 628322 w 1095374"/>
              <a:gd name="connsiteY3" fmla="*/ 815209 h 818166"/>
              <a:gd name="connsiteX4" fmla="*/ 0 w 1095374"/>
              <a:gd name="connsiteY4" fmla="*/ 0 h 818166"/>
              <a:gd name="connsiteX0" fmla="*/ 0 w 851008"/>
              <a:gd name="connsiteY0" fmla="*/ 0 h 815209"/>
              <a:gd name="connsiteX1" fmla="*/ 851008 w 851008"/>
              <a:gd name="connsiteY1" fmla="*/ 11497 h 815209"/>
              <a:gd name="connsiteX2" fmla="*/ 742949 w 851008"/>
              <a:gd name="connsiteY2" fmla="*/ 308579 h 815209"/>
              <a:gd name="connsiteX3" fmla="*/ 628322 w 851008"/>
              <a:gd name="connsiteY3" fmla="*/ 815209 h 815209"/>
              <a:gd name="connsiteX4" fmla="*/ 0 w 851008"/>
              <a:gd name="connsiteY4" fmla="*/ 0 h 815209"/>
              <a:gd name="connsiteX0" fmla="*/ 0 w 851008"/>
              <a:gd name="connsiteY0" fmla="*/ 0 h 308579"/>
              <a:gd name="connsiteX1" fmla="*/ 851008 w 851008"/>
              <a:gd name="connsiteY1" fmla="*/ 11497 h 308579"/>
              <a:gd name="connsiteX2" fmla="*/ 742949 w 851008"/>
              <a:gd name="connsiteY2" fmla="*/ 308579 h 308579"/>
              <a:gd name="connsiteX3" fmla="*/ 23484 w 851008"/>
              <a:gd name="connsiteY3" fmla="*/ 277046 h 308579"/>
              <a:gd name="connsiteX4" fmla="*/ 0 w 851008"/>
              <a:gd name="connsiteY4" fmla="*/ 0 h 308579"/>
              <a:gd name="connsiteX0" fmla="*/ 0 w 851008"/>
              <a:gd name="connsiteY0" fmla="*/ 0 h 284766"/>
              <a:gd name="connsiteX1" fmla="*/ 851008 w 851008"/>
              <a:gd name="connsiteY1" fmla="*/ 11497 h 284766"/>
              <a:gd name="connsiteX2" fmla="*/ 766761 w 851008"/>
              <a:gd name="connsiteY2" fmla="*/ 284766 h 284766"/>
              <a:gd name="connsiteX3" fmla="*/ 23484 w 851008"/>
              <a:gd name="connsiteY3" fmla="*/ 277046 h 284766"/>
              <a:gd name="connsiteX4" fmla="*/ 0 w 851008"/>
              <a:gd name="connsiteY4" fmla="*/ 0 h 284766"/>
              <a:gd name="connsiteX0" fmla="*/ 738516 w 1589524"/>
              <a:gd name="connsiteY0" fmla="*/ 0 h 2058221"/>
              <a:gd name="connsiteX1" fmla="*/ 1589524 w 1589524"/>
              <a:gd name="connsiteY1" fmla="*/ 11497 h 2058221"/>
              <a:gd name="connsiteX2" fmla="*/ 1505277 w 1589524"/>
              <a:gd name="connsiteY2" fmla="*/ 284766 h 2058221"/>
              <a:gd name="connsiteX3" fmla="*/ 0 w 1589524"/>
              <a:gd name="connsiteY3" fmla="*/ 2058221 h 2058221"/>
              <a:gd name="connsiteX4" fmla="*/ 738516 w 1589524"/>
              <a:gd name="connsiteY4" fmla="*/ 0 h 2058221"/>
              <a:gd name="connsiteX0" fmla="*/ 738516 w 1589524"/>
              <a:gd name="connsiteY0" fmla="*/ 0 h 2065941"/>
              <a:gd name="connsiteX1" fmla="*/ 1589524 w 1589524"/>
              <a:gd name="connsiteY1" fmla="*/ 11497 h 2065941"/>
              <a:gd name="connsiteX2" fmla="*/ 109865 w 1589524"/>
              <a:gd name="connsiteY2" fmla="*/ 2065941 h 2065941"/>
              <a:gd name="connsiteX3" fmla="*/ 0 w 1589524"/>
              <a:gd name="connsiteY3" fmla="*/ 2058221 h 2065941"/>
              <a:gd name="connsiteX4" fmla="*/ 738516 w 1589524"/>
              <a:gd name="connsiteY4" fmla="*/ 0 h 2065941"/>
              <a:gd name="connsiteX0" fmla="*/ 733754 w 1584762"/>
              <a:gd name="connsiteY0" fmla="*/ 0 h 2065941"/>
              <a:gd name="connsiteX1" fmla="*/ 1584762 w 1584762"/>
              <a:gd name="connsiteY1" fmla="*/ 11497 h 2065941"/>
              <a:gd name="connsiteX2" fmla="*/ 105103 w 1584762"/>
              <a:gd name="connsiteY2" fmla="*/ 2065941 h 2065941"/>
              <a:gd name="connsiteX3" fmla="*/ 0 w 1584762"/>
              <a:gd name="connsiteY3" fmla="*/ 1996309 h 2065941"/>
              <a:gd name="connsiteX4" fmla="*/ 733754 w 1584762"/>
              <a:gd name="connsiteY4" fmla="*/ 0 h 2065941"/>
              <a:gd name="connsiteX0" fmla="*/ 733754 w 1584762"/>
              <a:gd name="connsiteY0" fmla="*/ 0 h 2032603"/>
              <a:gd name="connsiteX1" fmla="*/ 1584762 w 1584762"/>
              <a:gd name="connsiteY1" fmla="*/ 11497 h 2032603"/>
              <a:gd name="connsiteX2" fmla="*/ 119390 w 1584762"/>
              <a:gd name="connsiteY2" fmla="*/ 2032603 h 2032603"/>
              <a:gd name="connsiteX3" fmla="*/ 0 w 1584762"/>
              <a:gd name="connsiteY3" fmla="*/ 1996309 h 2032603"/>
              <a:gd name="connsiteX4" fmla="*/ 733754 w 1584762"/>
              <a:gd name="connsiteY4" fmla="*/ 0 h 2032603"/>
              <a:gd name="connsiteX0" fmla="*/ 738517 w 1589525"/>
              <a:gd name="connsiteY0" fmla="*/ 0 h 2032603"/>
              <a:gd name="connsiteX1" fmla="*/ 1589525 w 1589525"/>
              <a:gd name="connsiteY1" fmla="*/ 11497 h 2032603"/>
              <a:gd name="connsiteX2" fmla="*/ 124153 w 1589525"/>
              <a:gd name="connsiteY2" fmla="*/ 2032603 h 2032603"/>
              <a:gd name="connsiteX3" fmla="*/ 0 w 1589525"/>
              <a:gd name="connsiteY3" fmla="*/ 2029646 h 2032603"/>
              <a:gd name="connsiteX4" fmla="*/ 738517 w 1589525"/>
              <a:gd name="connsiteY4" fmla="*/ 0 h 2032603"/>
              <a:gd name="connsiteX0" fmla="*/ 738517 w 1656200"/>
              <a:gd name="connsiteY0" fmla="*/ 0 h 2032603"/>
              <a:gd name="connsiteX1" fmla="*/ 1656200 w 1656200"/>
              <a:gd name="connsiteY1" fmla="*/ 35310 h 2032603"/>
              <a:gd name="connsiteX2" fmla="*/ 124153 w 1656200"/>
              <a:gd name="connsiteY2" fmla="*/ 2032603 h 2032603"/>
              <a:gd name="connsiteX3" fmla="*/ 0 w 1656200"/>
              <a:gd name="connsiteY3" fmla="*/ 2029646 h 2032603"/>
              <a:gd name="connsiteX4" fmla="*/ 738517 w 1656200"/>
              <a:gd name="connsiteY4" fmla="*/ 0 h 2032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6200" h="2032603">
                <a:moveTo>
                  <a:pt x="738517" y="0"/>
                </a:moveTo>
                <a:lnTo>
                  <a:pt x="1656200" y="35310"/>
                </a:lnTo>
                <a:lnTo>
                  <a:pt x="124153" y="2032603"/>
                </a:lnTo>
                <a:lnTo>
                  <a:pt x="0" y="2029646"/>
                </a:lnTo>
                <a:lnTo>
                  <a:pt x="738517" y="0"/>
                </a:lnTo>
                <a:close/>
              </a:path>
            </a:pathLst>
          </a:custGeom>
          <a:solidFill>
            <a:srgbClr val="C0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0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Atomic Contention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1445587" y="1547931"/>
            <a:ext cx="1691017" cy="1691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3152199" y="1547931"/>
            <a:ext cx="1691017" cy="1691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80" name="Rectangle 79"/>
          <p:cNvSpPr/>
          <p:nvPr/>
        </p:nvSpPr>
        <p:spPr>
          <a:xfrm>
            <a:off x="1443522" y="3267854"/>
            <a:ext cx="1691017" cy="1691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98" name="Rectangle 97"/>
          <p:cNvSpPr/>
          <p:nvPr/>
        </p:nvSpPr>
        <p:spPr>
          <a:xfrm>
            <a:off x="3150134" y="3267854"/>
            <a:ext cx="1691017" cy="1691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grpSp>
        <p:nvGrpSpPr>
          <p:cNvPr id="161" name="Group 160"/>
          <p:cNvGrpSpPr/>
          <p:nvPr/>
        </p:nvGrpSpPr>
        <p:grpSpPr>
          <a:xfrm>
            <a:off x="1429059" y="1547927"/>
            <a:ext cx="2988303" cy="3439851"/>
            <a:chOff x="1429059" y="1547927"/>
            <a:chExt cx="2988303" cy="3439851"/>
          </a:xfrm>
        </p:grpSpPr>
        <p:sp>
          <p:nvSpPr>
            <p:cNvPr id="36" name="Rectangle 35"/>
            <p:cNvSpPr/>
            <p:nvPr/>
          </p:nvSpPr>
          <p:spPr>
            <a:xfrm>
              <a:off x="1854913" y="2407890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280767" y="2407889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706621" y="2407890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429059" y="2837873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854913" y="2837873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280767" y="2837872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706621" y="2837873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3987379" y="1547927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135671" y="1977911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561525" y="1977911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987379" y="1977910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135671" y="2407890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3561525" y="2407890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3135671" y="2837873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3561525" y="2837873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1852848" y="3267851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278702" y="3267850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704556" y="3267851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852848" y="3697834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278702" y="3697833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704556" y="3697834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2278702" y="4127812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2704556" y="4127813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278702" y="4557795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133606" y="3267851"/>
              <a:ext cx="429983" cy="429983"/>
            </a:xfrm>
            <a:prstGeom prst="rect">
              <a:avLst/>
            </a:prstGeom>
            <a:solidFill>
              <a:srgbClr val="FDC833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Isosceles Triangle 18"/>
          <p:cNvSpPr/>
          <p:nvPr/>
        </p:nvSpPr>
        <p:spPr>
          <a:xfrm rot="3546709">
            <a:off x="2274694" y="1246196"/>
            <a:ext cx="2420379" cy="3541258"/>
          </a:xfrm>
          <a:prstGeom prst="triangle">
            <a:avLst>
              <a:gd name="adj" fmla="val 22979"/>
            </a:avLst>
          </a:prstGeom>
          <a:solidFill>
            <a:srgbClr val="FF3131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6" name="Table 1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3962084"/>
              </p:ext>
            </p:extLst>
          </p:nvPr>
        </p:nvGraphicFramePr>
        <p:xfrm>
          <a:off x="7332451" y="2541224"/>
          <a:ext cx="394318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4136">
                  <a:extLst>
                    <a:ext uri="{9D8B030D-6E8A-4147-A177-3AD203B41FA5}">
                      <a16:colId xmlns:a16="http://schemas.microsoft.com/office/drawing/2014/main" val="281903818"/>
                    </a:ext>
                  </a:extLst>
                </a:gridCol>
                <a:gridCol w="285390">
                  <a:extLst>
                    <a:ext uri="{9D8B030D-6E8A-4147-A177-3AD203B41FA5}">
                      <a16:colId xmlns:a16="http://schemas.microsoft.com/office/drawing/2014/main" val="3657635338"/>
                    </a:ext>
                  </a:extLst>
                </a:gridCol>
                <a:gridCol w="285390">
                  <a:extLst>
                    <a:ext uri="{9D8B030D-6E8A-4147-A177-3AD203B41FA5}">
                      <a16:colId xmlns:a16="http://schemas.microsoft.com/office/drawing/2014/main" val="2187512812"/>
                    </a:ext>
                  </a:extLst>
                </a:gridCol>
                <a:gridCol w="285390">
                  <a:extLst>
                    <a:ext uri="{9D8B030D-6E8A-4147-A177-3AD203B41FA5}">
                      <a16:colId xmlns:a16="http://schemas.microsoft.com/office/drawing/2014/main" val="2053695920"/>
                    </a:ext>
                  </a:extLst>
                </a:gridCol>
                <a:gridCol w="285390">
                  <a:extLst>
                    <a:ext uri="{9D8B030D-6E8A-4147-A177-3AD203B41FA5}">
                      <a16:colId xmlns:a16="http://schemas.microsoft.com/office/drawing/2014/main" val="56907170"/>
                    </a:ext>
                  </a:extLst>
                </a:gridCol>
                <a:gridCol w="1237489">
                  <a:extLst>
                    <a:ext uri="{9D8B030D-6E8A-4147-A177-3AD203B41FA5}">
                      <a16:colId xmlns:a16="http://schemas.microsoft.com/office/drawing/2014/main" val="2170072477"/>
                    </a:ext>
                  </a:extLst>
                </a:gridCol>
              </a:tblGrid>
              <a:tr h="32222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Tile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Total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9663610"/>
                  </a:ext>
                </a:extLst>
              </a:tr>
              <a:tr h="32222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AtomicOR</a:t>
                      </a:r>
                      <a:r>
                        <a:rPr lang="en-US" sz="2400" dirty="0"/>
                        <a:t> Operations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0899782"/>
                  </a:ext>
                </a:extLst>
              </a:tr>
            </a:tbl>
          </a:graphicData>
        </a:graphic>
      </p:graphicFrame>
      <p:sp>
        <p:nvSpPr>
          <p:cNvPr id="140" name="Cloud 139"/>
          <p:cNvSpPr/>
          <p:nvPr/>
        </p:nvSpPr>
        <p:spPr>
          <a:xfrm>
            <a:off x="8394700" y="4342803"/>
            <a:ext cx="3683000" cy="18557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Need to prune Atomics on Tile Id</a:t>
            </a:r>
          </a:p>
        </p:txBody>
      </p:sp>
      <p:cxnSp>
        <p:nvCxnSpPr>
          <p:cNvPr id="142" name="Connector: Curved 141"/>
          <p:cNvCxnSpPr>
            <a:endCxn id="136" idx="0"/>
          </p:cNvCxnSpPr>
          <p:nvPr/>
        </p:nvCxnSpPr>
        <p:spPr>
          <a:xfrm>
            <a:off x="4180114" y="1691021"/>
            <a:ext cx="5123929" cy="850203"/>
          </a:xfrm>
          <a:prstGeom prst="curved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Connector: Curved 142"/>
          <p:cNvCxnSpPr>
            <a:endCxn id="136" idx="0"/>
          </p:cNvCxnSpPr>
          <p:nvPr/>
        </p:nvCxnSpPr>
        <p:spPr>
          <a:xfrm>
            <a:off x="4202370" y="2158741"/>
            <a:ext cx="5101673" cy="382483"/>
          </a:xfrm>
          <a:prstGeom prst="curved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Connector: Curved 145"/>
          <p:cNvCxnSpPr>
            <a:endCxn id="136" idx="0"/>
          </p:cNvCxnSpPr>
          <p:nvPr/>
        </p:nvCxnSpPr>
        <p:spPr>
          <a:xfrm>
            <a:off x="3776516" y="2158741"/>
            <a:ext cx="5527527" cy="382483"/>
          </a:xfrm>
          <a:prstGeom prst="curved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nector: Curved 148"/>
          <p:cNvCxnSpPr>
            <a:endCxn id="136" idx="0"/>
          </p:cNvCxnSpPr>
          <p:nvPr/>
        </p:nvCxnSpPr>
        <p:spPr>
          <a:xfrm>
            <a:off x="3372919" y="2192901"/>
            <a:ext cx="5931124" cy="348323"/>
          </a:xfrm>
          <a:prstGeom prst="curved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nector: Curved 151"/>
          <p:cNvCxnSpPr>
            <a:endCxn id="136" idx="0"/>
          </p:cNvCxnSpPr>
          <p:nvPr/>
        </p:nvCxnSpPr>
        <p:spPr>
          <a:xfrm flipV="1">
            <a:off x="3372919" y="2541224"/>
            <a:ext cx="5931124" cy="81656"/>
          </a:xfrm>
          <a:prstGeom prst="curvedConnector4">
            <a:avLst>
              <a:gd name="adj1" fmla="val 33379"/>
              <a:gd name="adj2" fmla="val 37995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nector: Curved 154"/>
          <p:cNvCxnSpPr>
            <a:endCxn id="136" idx="0"/>
          </p:cNvCxnSpPr>
          <p:nvPr/>
        </p:nvCxnSpPr>
        <p:spPr>
          <a:xfrm flipV="1">
            <a:off x="3925446" y="2541224"/>
            <a:ext cx="5378597" cy="510094"/>
          </a:xfrm>
          <a:prstGeom prst="curvedConnector4">
            <a:avLst>
              <a:gd name="adj1" fmla="val 31672"/>
              <a:gd name="adj2" fmla="val 14481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Connector: Curved 157"/>
          <p:cNvCxnSpPr>
            <a:endCxn id="136" idx="0"/>
          </p:cNvCxnSpPr>
          <p:nvPr/>
        </p:nvCxnSpPr>
        <p:spPr>
          <a:xfrm flipV="1">
            <a:off x="3372919" y="2541224"/>
            <a:ext cx="5931124" cy="534144"/>
          </a:xfrm>
          <a:prstGeom prst="curvedConnector4">
            <a:avLst>
              <a:gd name="adj1" fmla="val 33379"/>
              <a:gd name="adj2" fmla="val 14279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loud 42"/>
          <p:cNvSpPr/>
          <p:nvPr/>
        </p:nvSpPr>
        <p:spPr>
          <a:xfrm>
            <a:off x="5003635" y="4394264"/>
            <a:ext cx="3113216" cy="156861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Only need 4 operations to tag all tiles</a:t>
            </a:r>
          </a:p>
        </p:txBody>
      </p:sp>
    </p:spTree>
    <p:extLst>
      <p:ext uri="{BB962C8B-B14F-4D97-AF65-F5344CB8AC3E}">
        <p14:creationId xmlns:p14="http://schemas.microsoft.com/office/powerpoint/2010/main" val="379400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40" grpId="0" animBg="1"/>
      <p:bldP spid="4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Baseline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WaveCompactValue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checkValue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ulong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mask; // lane unique compaction mask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for ( ; ; ) // Loop until all active lanes removed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firstValue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WaveReadFirstLane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checkValue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mask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WaveBallot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firstValue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checkValue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 // mask is only updated for remaining active lanes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if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firstValue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checkValue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 break; // exclude all lanes with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firstValue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from next iteration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At this point, each lane of mask should contain a bit mask of all other lanes with the same value.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index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WavePrefixSum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mask ); // Note this is performed independently on a different mask for each lane.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return index;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4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4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20696" y="4651586"/>
          <a:ext cx="1129030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8">
                  <a:extLst>
                    <a:ext uri="{9D8B030D-6E8A-4147-A177-3AD203B41FA5}">
                      <a16:colId xmlns:a16="http://schemas.microsoft.com/office/drawing/2014/main" val="217724224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692770470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227781568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132007128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41871662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507523776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37862250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671960174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4281041578"/>
                    </a:ext>
                  </a:extLst>
                </a:gridCol>
              </a:tblGrid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519626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523865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checkValue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759354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386140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02518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6312307"/>
              </p:ext>
            </p:extLst>
          </p:nvPr>
        </p:nvGraphicFramePr>
        <p:xfrm>
          <a:off x="520696" y="4651586"/>
          <a:ext cx="1129030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8">
                  <a:extLst>
                    <a:ext uri="{9D8B030D-6E8A-4147-A177-3AD203B41FA5}">
                      <a16:colId xmlns:a16="http://schemas.microsoft.com/office/drawing/2014/main" val="217724224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692770470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227781568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132007128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41871662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507523776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37862250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671960174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4281041578"/>
                    </a:ext>
                  </a:extLst>
                </a:gridCol>
              </a:tblGrid>
              <a:tr h="36575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519626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523865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checkValue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759354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386140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025180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2768447"/>
              </p:ext>
            </p:extLst>
          </p:nvPr>
        </p:nvGraphicFramePr>
        <p:xfrm>
          <a:off x="520696" y="4646238"/>
          <a:ext cx="1129030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8">
                  <a:extLst>
                    <a:ext uri="{9D8B030D-6E8A-4147-A177-3AD203B41FA5}">
                      <a16:colId xmlns:a16="http://schemas.microsoft.com/office/drawing/2014/main" val="217724224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692770470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227781568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132007128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41871662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507523776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37862250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671960174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4281041578"/>
                    </a:ext>
                  </a:extLst>
                </a:gridCol>
              </a:tblGrid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519626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523865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checkValue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759354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386140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025180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059963"/>
              </p:ext>
            </p:extLst>
          </p:nvPr>
        </p:nvGraphicFramePr>
        <p:xfrm>
          <a:off x="520696" y="4651586"/>
          <a:ext cx="1129030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8">
                  <a:extLst>
                    <a:ext uri="{9D8B030D-6E8A-4147-A177-3AD203B41FA5}">
                      <a16:colId xmlns:a16="http://schemas.microsoft.com/office/drawing/2014/main" val="217724224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692770470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227781568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132007128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41871662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507523776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37862250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671960174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4281041578"/>
                    </a:ext>
                  </a:extLst>
                </a:gridCol>
              </a:tblGrid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519626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523865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checkValue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759354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386140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025180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2464804"/>
              </p:ext>
            </p:extLst>
          </p:nvPr>
        </p:nvGraphicFramePr>
        <p:xfrm>
          <a:off x="520696" y="4640890"/>
          <a:ext cx="1129030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8">
                  <a:extLst>
                    <a:ext uri="{9D8B030D-6E8A-4147-A177-3AD203B41FA5}">
                      <a16:colId xmlns:a16="http://schemas.microsoft.com/office/drawing/2014/main" val="217724224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692770470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227781568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132007128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41871662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507523776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37862250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671960174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4281041578"/>
                    </a:ext>
                  </a:extLst>
                </a:gridCol>
              </a:tblGrid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519626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523865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checkValue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759354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386140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025180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150240"/>
              </p:ext>
            </p:extLst>
          </p:nvPr>
        </p:nvGraphicFramePr>
        <p:xfrm>
          <a:off x="520696" y="4635542"/>
          <a:ext cx="1129030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8">
                  <a:extLst>
                    <a:ext uri="{9D8B030D-6E8A-4147-A177-3AD203B41FA5}">
                      <a16:colId xmlns:a16="http://schemas.microsoft.com/office/drawing/2014/main" val="217724224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692770470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227781568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132007128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41871662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507523776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37862250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671960174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4281041578"/>
                    </a:ext>
                  </a:extLst>
                </a:gridCol>
              </a:tblGrid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519626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523865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checkValue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759354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386140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025180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644472"/>
              </p:ext>
            </p:extLst>
          </p:nvPr>
        </p:nvGraphicFramePr>
        <p:xfrm>
          <a:off x="520696" y="4630194"/>
          <a:ext cx="1129030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8">
                  <a:extLst>
                    <a:ext uri="{9D8B030D-6E8A-4147-A177-3AD203B41FA5}">
                      <a16:colId xmlns:a16="http://schemas.microsoft.com/office/drawing/2014/main" val="217724224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692770470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227781568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132007128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41871662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507523776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37862250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671960174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4281041578"/>
                    </a:ext>
                  </a:extLst>
                </a:gridCol>
              </a:tblGrid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519626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523865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checkValue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759354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386140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00000101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00000101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025180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109048"/>
              </p:ext>
            </p:extLst>
          </p:nvPr>
        </p:nvGraphicFramePr>
        <p:xfrm>
          <a:off x="520696" y="4630194"/>
          <a:ext cx="1129030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8">
                  <a:extLst>
                    <a:ext uri="{9D8B030D-6E8A-4147-A177-3AD203B41FA5}">
                      <a16:colId xmlns:a16="http://schemas.microsoft.com/office/drawing/2014/main" val="217724224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692770470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227781568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132007128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41871662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507523776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37862250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671960174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4281041578"/>
                    </a:ext>
                  </a:extLst>
                </a:gridCol>
              </a:tblGrid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0519626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4523865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checkValue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7759354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firstValue</a:t>
                      </a:r>
                      <a:endParaRPr 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4386140"/>
                  </a:ext>
                </a:extLst>
              </a:tr>
              <a:tr h="32490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00000101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00000101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4025180"/>
                  </a:ext>
                </a:extLst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696932"/>
              </p:ext>
            </p:extLst>
          </p:nvPr>
        </p:nvGraphicFramePr>
        <p:xfrm>
          <a:off x="520696" y="4630194"/>
          <a:ext cx="11290302" cy="1843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478">
                  <a:extLst>
                    <a:ext uri="{9D8B030D-6E8A-4147-A177-3AD203B41FA5}">
                      <a16:colId xmlns:a16="http://schemas.microsoft.com/office/drawing/2014/main" val="217724224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692770470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227781568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132007128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1418716621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507523776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3378622503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671960174"/>
                    </a:ext>
                  </a:extLst>
                </a:gridCol>
                <a:gridCol w="1254478">
                  <a:extLst>
                    <a:ext uri="{9D8B030D-6E8A-4147-A177-3AD203B41FA5}">
                      <a16:colId xmlns:a16="http://schemas.microsoft.com/office/drawing/2014/main" val="4281041578"/>
                    </a:ext>
                  </a:extLst>
                </a:gridCol>
              </a:tblGrid>
              <a:tr h="46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519626"/>
                  </a:ext>
                </a:extLst>
              </a:tr>
              <a:tr h="46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y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523865"/>
                  </a:ext>
                </a:extLst>
              </a:tr>
              <a:tr h="46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index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386140"/>
                  </a:ext>
                </a:extLst>
              </a:tr>
              <a:tr h="46087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01100000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00000101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10011010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00000101</a:t>
                      </a: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0251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549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Scalarization</a:t>
            </a:r>
            <a:r>
              <a:rPr lang="en-US" dirty="0"/>
              <a:t> : Baseline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67" y="0"/>
            <a:ext cx="12192000" cy="6857999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// Used on Flat Bit Array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[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earlydepthstencil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 // make sure to enable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EarlyZ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with UAV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ps_main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PixelInput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pixel )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FrustumGrid_TileFromScreenPos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rasterizerScale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pixel.position.xy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 // scale to MSAA raster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entityID.x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lightBit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1 &lt;&lt;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% 32 ); // find correct light bit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word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/ 32;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* FRUSTUM_GRID_FRAME_WORDS_LIGHTS ) + word; // find correct word</a:t>
            </a:r>
          </a:p>
          <a:p>
            <a:pPr marL="0" indent="0">
              <a:buNone/>
            </a:pPr>
            <a:endParaRPr lang="en-US" sz="14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key  = (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&lt;&lt; FRUSTUM_GRID_MAX_LIGHTS_LOG2 );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hash =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WaveCompactValue</a:t>
            </a: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key );</a:t>
            </a:r>
          </a:p>
          <a:p>
            <a:pPr marL="0" indent="0">
              <a:buNone/>
            </a:pPr>
            <a:endParaRPr lang="en-US" sz="1400" dirty="0">
              <a:solidFill>
                <a:srgbClr val="92D05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[branch]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if ( hash == 0 ) // Branch only for first occurrence of unique key within </a:t>
            </a:r>
            <a:r>
              <a:rPr lang="en-US" sz="1400" dirty="0" err="1">
                <a:solidFill>
                  <a:srgbClr val="92D05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wavefront</a:t>
            </a:r>
            <a:endParaRPr lang="en-US" sz="1400" dirty="0">
              <a:solidFill>
                <a:srgbClr val="92D05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InterlockedOr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lightMasksTile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wordIndex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],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lightBit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 // update light bit in correct word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10291151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Tile Rasterizer Performance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116466"/>
              </p:ext>
            </p:extLst>
          </p:nvPr>
        </p:nvGraphicFramePr>
        <p:xfrm>
          <a:off x="665018" y="1772497"/>
          <a:ext cx="10875818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62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495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1246"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 x full screen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lights - 240x135 - (PS4)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Algorithm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Culling</a:t>
                      </a:r>
                      <a:r>
                        <a:rPr lang="en-US" sz="2400" b="1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time</a:t>
                      </a:r>
                      <a:endParaRPr lang="en-US" sz="2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Atomic Raster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1.44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sz="2400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(100%)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Atomic Raster + 4xMSAA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0.27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(18%)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Atomic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Raster + Compaction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0.36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(25%)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4104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Atomic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Raster + Compaction 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+ 4xMSAA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0.10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(7%)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9839394"/>
                  </a:ext>
                </a:extLst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10162116" y="3185117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Down Arrow 6"/>
          <p:cNvSpPr/>
          <p:nvPr/>
        </p:nvSpPr>
        <p:spPr>
          <a:xfrm>
            <a:off x="10162116" y="3641873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Down Arrow 6"/>
          <p:cNvSpPr/>
          <p:nvPr/>
        </p:nvSpPr>
        <p:spPr>
          <a:xfrm>
            <a:off x="10162116" y="4118970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/>
          <p:cNvSpPr txBox="1"/>
          <p:nvPr/>
        </p:nvSpPr>
        <p:spPr>
          <a:xfrm>
            <a:off x="665018" y="4800600"/>
            <a:ext cx="109459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Most </a:t>
            </a:r>
            <a:r>
              <a:rPr lang="en-US" sz="2000" dirty="0" err="1">
                <a:solidFill>
                  <a:schemeClr val="bg1"/>
                </a:solidFill>
              </a:rPr>
              <a:t>optimial</a:t>
            </a:r>
            <a:r>
              <a:rPr lang="en-US" sz="2000" dirty="0">
                <a:solidFill>
                  <a:schemeClr val="bg1"/>
                </a:solidFill>
              </a:rPr>
              <a:t> variant starts to be setup bound, due to underutilization on per draw basis.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Needs batching.</a:t>
            </a:r>
          </a:p>
          <a:p>
            <a:r>
              <a:rPr lang="en-US" sz="2000" dirty="0">
                <a:solidFill>
                  <a:schemeClr val="bg1"/>
                </a:solidFill>
              </a:rPr>
              <a:t>Good candidate to use in parallel with </a:t>
            </a:r>
            <a:r>
              <a:rPr lang="en-US" sz="2000" dirty="0" err="1">
                <a:solidFill>
                  <a:schemeClr val="bg1"/>
                </a:solidFill>
              </a:rPr>
              <a:t>Async</a:t>
            </a:r>
            <a:r>
              <a:rPr lang="en-US" sz="2000" dirty="0">
                <a:solidFill>
                  <a:schemeClr val="bg1"/>
                </a:solidFill>
              </a:rPr>
              <a:t> Compute.</a:t>
            </a:r>
          </a:p>
        </p:txBody>
      </p:sp>
    </p:spTree>
    <p:extLst>
      <p:ext uri="{BB962C8B-B14F-4D97-AF65-F5344CB8AC3E}">
        <p14:creationId xmlns:p14="http://schemas.microsoft.com/office/powerpoint/2010/main" val="23476983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Isosceles Triangle 71"/>
          <p:cNvSpPr/>
          <p:nvPr/>
        </p:nvSpPr>
        <p:spPr>
          <a:xfrm rot="16200000">
            <a:off x="5882382" y="2516290"/>
            <a:ext cx="3579249" cy="509274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Cluster Rasterizer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Conservatively mark </a:t>
            </a:r>
            <a:r>
              <a:rPr lang="en-US" dirty="0" err="1"/>
              <a:t>lightBit</a:t>
            </a:r>
            <a:r>
              <a:rPr lang="en-US" dirty="0"/>
              <a:t> in clusters within light mesh volume</a:t>
            </a:r>
          </a:p>
          <a:p>
            <a:r>
              <a:rPr lang="en-US" dirty="0"/>
              <a:t>If camera inside light mesh ( convex )</a:t>
            </a:r>
          </a:p>
          <a:p>
            <a:pPr lvl="1"/>
            <a:r>
              <a:rPr lang="en-US" dirty="0"/>
              <a:t>Render BACKFACES</a:t>
            </a:r>
          </a:p>
          <a:p>
            <a:pPr lvl="1"/>
            <a:r>
              <a:rPr lang="en-US" dirty="0"/>
              <a:t>Walk clusters in Z from near plane to conservative </a:t>
            </a:r>
            <a:r>
              <a:rPr lang="en-US" dirty="0" err="1"/>
              <a:t>backface</a:t>
            </a:r>
            <a:r>
              <a:rPr lang="en-US" dirty="0"/>
              <a:t> depth</a:t>
            </a:r>
          </a:p>
          <a:p>
            <a:pPr lvl="2"/>
            <a:r>
              <a:rPr lang="en-US" dirty="0"/>
              <a:t>Use conservative depth from </a:t>
            </a:r>
            <a:r>
              <a:rPr lang="en-US" dirty="0" err="1"/>
              <a:t>prepass</a:t>
            </a:r>
            <a:r>
              <a:rPr lang="en-US" dirty="0"/>
              <a:t> to early reject – if available</a:t>
            </a:r>
          </a:p>
        </p:txBody>
      </p:sp>
      <p:sp>
        <p:nvSpPr>
          <p:cNvPr id="64" name="Freeform: Shape 63"/>
          <p:cNvSpPr/>
          <p:nvPr/>
        </p:nvSpPr>
        <p:spPr>
          <a:xfrm>
            <a:off x="7694750" y="4348163"/>
            <a:ext cx="1221032" cy="1343025"/>
          </a:xfrm>
          <a:custGeom>
            <a:avLst/>
            <a:gdLst>
              <a:gd name="connsiteX0" fmla="*/ 1832 w 1221032"/>
              <a:gd name="connsiteY0" fmla="*/ 228600 h 1343025"/>
              <a:gd name="connsiteX1" fmla="*/ 1221032 w 1221032"/>
              <a:gd name="connsiteY1" fmla="*/ 0 h 1343025"/>
              <a:gd name="connsiteX2" fmla="*/ 1206745 w 1221032"/>
              <a:gd name="connsiteY2" fmla="*/ 1343025 h 1343025"/>
              <a:gd name="connsiteX3" fmla="*/ 1832 w 1221032"/>
              <a:gd name="connsiteY3" fmla="*/ 1147762 h 1343025"/>
              <a:gd name="connsiteX4" fmla="*/ 1832 w 1221032"/>
              <a:gd name="connsiteY4" fmla="*/ 228600 h 134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032" h="1343025">
                <a:moveTo>
                  <a:pt x="1832" y="228600"/>
                </a:moveTo>
                <a:lnTo>
                  <a:pt x="1221032" y="0"/>
                </a:lnTo>
                <a:lnTo>
                  <a:pt x="1206745" y="1343025"/>
                </a:lnTo>
                <a:lnTo>
                  <a:pt x="1832" y="1147762"/>
                </a:lnTo>
                <a:cubicBezTo>
                  <a:pt x="245" y="847725"/>
                  <a:pt x="-1343" y="547687"/>
                  <a:pt x="1832" y="228600"/>
                </a:cubicBezTo>
                <a:close/>
              </a:path>
            </a:pathLst>
          </a:custGeom>
          <a:solidFill>
            <a:srgbClr val="F2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: Shape 62"/>
          <p:cNvSpPr/>
          <p:nvPr/>
        </p:nvSpPr>
        <p:spPr>
          <a:xfrm>
            <a:off x="6358320" y="4171950"/>
            <a:ext cx="1343025" cy="1771650"/>
          </a:xfrm>
          <a:custGeom>
            <a:avLst/>
            <a:gdLst>
              <a:gd name="connsiteX0" fmla="*/ 0 w 1343025"/>
              <a:gd name="connsiteY0" fmla="*/ 461963 h 1771650"/>
              <a:gd name="connsiteX1" fmla="*/ 1343025 w 1343025"/>
              <a:gd name="connsiteY1" fmla="*/ 0 h 1771650"/>
              <a:gd name="connsiteX2" fmla="*/ 1343025 w 1343025"/>
              <a:gd name="connsiteY2" fmla="*/ 1771650 h 1771650"/>
              <a:gd name="connsiteX3" fmla="*/ 4762 w 1343025"/>
              <a:gd name="connsiteY3" fmla="*/ 1323975 h 1771650"/>
              <a:gd name="connsiteX4" fmla="*/ 0 w 1343025"/>
              <a:gd name="connsiteY4" fmla="*/ 461963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3025" h="1771650">
                <a:moveTo>
                  <a:pt x="0" y="461963"/>
                </a:moveTo>
                <a:lnTo>
                  <a:pt x="1343025" y="0"/>
                </a:lnTo>
                <a:lnTo>
                  <a:pt x="1343025" y="1771650"/>
                </a:lnTo>
                <a:lnTo>
                  <a:pt x="4762" y="1323975"/>
                </a:lnTo>
                <a:cubicBezTo>
                  <a:pt x="3175" y="1036638"/>
                  <a:pt x="1587" y="749300"/>
                  <a:pt x="0" y="461963"/>
                </a:cubicBezTo>
                <a:close/>
              </a:path>
            </a:pathLst>
          </a:custGeom>
          <a:solidFill>
            <a:srgbClr val="F2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reeform: Shape 61"/>
          <p:cNvSpPr/>
          <p:nvPr/>
        </p:nvSpPr>
        <p:spPr>
          <a:xfrm>
            <a:off x="5105782" y="4638675"/>
            <a:ext cx="1252538" cy="847725"/>
          </a:xfrm>
          <a:custGeom>
            <a:avLst/>
            <a:gdLst>
              <a:gd name="connsiteX0" fmla="*/ 0 w 1252538"/>
              <a:gd name="connsiteY0" fmla="*/ 423863 h 847725"/>
              <a:gd name="connsiteX1" fmla="*/ 1252538 w 1252538"/>
              <a:gd name="connsiteY1" fmla="*/ 0 h 847725"/>
              <a:gd name="connsiteX2" fmla="*/ 1238250 w 1252538"/>
              <a:gd name="connsiteY2" fmla="*/ 847725 h 847725"/>
              <a:gd name="connsiteX3" fmla="*/ 0 w 1252538"/>
              <a:gd name="connsiteY3" fmla="*/ 423863 h 847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2538" h="847725">
                <a:moveTo>
                  <a:pt x="0" y="423863"/>
                </a:moveTo>
                <a:lnTo>
                  <a:pt x="1252538" y="0"/>
                </a:lnTo>
                <a:lnTo>
                  <a:pt x="1238250" y="847725"/>
                </a:lnTo>
                <a:lnTo>
                  <a:pt x="0" y="423863"/>
                </a:lnTo>
                <a:close/>
              </a:path>
            </a:pathLst>
          </a:custGeom>
          <a:solidFill>
            <a:srgbClr val="F2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: Shape 56"/>
          <p:cNvSpPr/>
          <p:nvPr/>
        </p:nvSpPr>
        <p:spPr>
          <a:xfrm>
            <a:off x="4483497" y="3920891"/>
            <a:ext cx="3305175" cy="2266950"/>
          </a:xfrm>
          <a:custGeom>
            <a:avLst/>
            <a:gdLst>
              <a:gd name="connsiteX0" fmla="*/ 0 w 3305175"/>
              <a:gd name="connsiteY0" fmla="*/ 971550 h 2266950"/>
              <a:gd name="connsiteX1" fmla="*/ 1524000 w 3305175"/>
              <a:gd name="connsiteY1" fmla="*/ 0 h 2266950"/>
              <a:gd name="connsiteX2" fmla="*/ 2257425 w 3305175"/>
              <a:gd name="connsiteY2" fmla="*/ 28575 h 2266950"/>
              <a:gd name="connsiteX3" fmla="*/ 2914650 w 3305175"/>
              <a:gd name="connsiteY3" fmla="*/ 285750 h 2266950"/>
              <a:gd name="connsiteX4" fmla="*/ 3295650 w 3305175"/>
              <a:gd name="connsiteY4" fmla="*/ 1133475 h 2266950"/>
              <a:gd name="connsiteX5" fmla="*/ 3305175 w 3305175"/>
              <a:gd name="connsiteY5" fmla="*/ 1571625 h 2266950"/>
              <a:gd name="connsiteX6" fmla="*/ 1371600 w 3305175"/>
              <a:gd name="connsiteY6" fmla="*/ 2266950 h 2266950"/>
              <a:gd name="connsiteX7" fmla="*/ 457200 w 3305175"/>
              <a:gd name="connsiteY7" fmla="*/ 1704975 h 2266950"/>
              <a:gd name="connsiteX8" fmla="*/ 0 w 3305175"/>
              <a:gd name="connsiteY8" fmla="*/ 971550 h 226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05175" h="2266950">
                <a:moveTo>
                  <a:pt x="0" y="971550"/>
                </a:moveTo>
                <a:lnTo>
                  <a:pt x="1524000" y="0"/>
                </a:lnTo>
                <a:lnTo>
                  <a:pt x="2257425" y="28575"/>
                </a:lnTo>
                <a:lnTo>
                  <a:pt x="2914650" y="285750"/>
                </a:lnTo>
                <a:lnTo>
                  <a:pt x="3295650" y="1133475"/>
                </a:lnTo>
                <a:lnTo>
                  <a:pt x="3305175" y="1571625"/>
                </a:lnTo>
                <a:lnTo>
                  <a:pt x="1371600" y="2266950"/>
                </a:lnTo>
                <a:lnTo>
                  <a:pt x="457200" y="1704975"/>
                </a:lnTo>
                <a:lnTo>
                  <a:pt x="0" y="971550"/>
                </a:lnTo>
                <a:close/>
              </a:path>
            </a:pathLst>
          </a:custGeom>
          <a:solidFill>
            <a:srgbClr val="D97357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/>
          <p:cNvGrpSpPr/>
          <p:nvPr/>
        </p:nvGrpSpPr>
        <p:grpSpPr>
          <a:xfrm>
            <a:off x="5143455" y="3264741"/>
            <a:ext cx="5092744" cy="3579249"/>
            <a:chOff x="5143455" y="3264741"/>
            <a:chExt cx="5092744" cy="3579249"/>
          </a:xfrm>
        </p:grpSpPr>
        <p:cxnSp>
          <p:nvCxnSpPr>
            <p:cNvPr id="7" name="Straight Connector 6"/>
            <p:cNvCxnSpPr/>
            <p:nvPr/>
          </p:nvCxnSpPr>
          <p:spPr>
            <a:xfrm rot="5400000" flipV="1">
              <a:off x="7689828" y="2522004"/>
              <a:ext cx="0" cy="50927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 flipV="1">
              <a:off x="7262280" y="2949552"/>
              <a:ext cx="855095" cy="50927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5400000" flipH="1" flipV="1">
              <a:off x="7210881" y="2043058"/>
              <a:ext cx="957893" cy="50927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 flipH="1" flipV="1">
              <a:off x="7583912" y="5039832"/>
              <a:ext cx="2672770" cy="2906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 flipH="1">
              <a:off x="6795016" y="5068375"/>
              <a:ext cx="17896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5400000" flipH="1">
              <a:off x="5914760" y="5072706"/>
              <a:ext cx="8464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Isosceles Triangle 70"/>
            <p:cNvSpPr/>
            <p:nvPr/>
          </p:nvSpPr>
          <p:spPr>
            <a:xfrm rot="16200000">
              <a:off x="5900202" y="2507994"/>
              <a:ext cx="3579249" cy="5092743"/>
            </a:xfrm>
            <a:prstGeom prst="triangl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1" name="Freeform: Shape 60"/>
          <p:cNvSpPr/>
          <p:nvPr/>
        </p:nvSpPr>
        <p:spPr>
          <a:xfrm>
            <a:off x="7013601" y="4219575"/>
            <a:ext cx="771525" cy="1538288"/>
          </a:xfrm>
          <a:custGeom>
            <a:avLst/>
            <a:gdLst>
              <a:gd name="connsiteX0" fmla="*/ 400050 w 771525"/>
              <a:gd name="connsiteY0" fmla="*/ 0 h 1538288"/>
              <a:gd name="connsiteX1" fmla="*/ 771525 w 771525"/>
              <a:gd name="connsiteY1" fmla="*/ 814388 h 1538288"/>
              <a:gd name="connsiteX2" fmla="*/ 766762 w 771525"/>
              <a:gd name="connsiteY2" fmla="*/ 1271588 h 1538288"/>
              <a:gd name="connsiteX3" fmla="*/ 0 w 771525"/>
              <a:gd name="connsiteY3" fmla="*/ 1538288 h 153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1525" h="1538288">
                <a:moveTo>
                  <a:pt x="400050" y="0"/>
                </a:moveTo>
                <a:lnTo>
                  <a:pt x="771525" y="814388"/>
                </a:lnTo>
                <a:cubicBezTo>
                  <a:pt x="769937" y="966788"/>
                  <a:pt x="768350" y="1119188"/>
                  <a:pt x="766762" y="1271588"/>
                </a:cubicBezTo>
                <a:lnTo>
                  <a:pt x="0" y="1538288"/>
                </a:lnTo>
              </a:path>
            </a:pathLst>
          </a:cu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8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3" grpId="0" animBg="1"/>
      <p:bldP spid="62" grpId="0" animBg="1"/>
      <p:bldP spid="57" grpId="0" animBg="1"/>
      <p:bldP spid="61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Isosceles Triangle 71"/>
          <p:cNvSpPr/>
          <p:nvPr/>
        </p:nvSpPr>
        <p:spPr>
          <a:xfrm rot="16200000">
            <a:off x="5882382" y="2516290"/>
            <a:ext cx="3579249" cy="509274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Cluster Rasterizer</a:t>
            </a:r>
          </a:p>
        </p:txBody>
      </p:sp>
      <p:sp>
        <p:nvSpPr>
          <p:cNvPr id="57" name="Freeform: Shape 56"/>
          <p:cNvSpPr/>
          <p:nvPr/>
        </p:nvSpPr>
        <p:spPr>
          <a:xfrm rot="4419209">
            <a:off x="6438900" y="3939231"/>
            <a:ext cx="3305175" cy="2266950"/>
          </a:xfrm>
          <a:custGeom>
            <a:avLst/>
            <a:gdLst>
              <a:gd name="connsiteX0" fmla="*/ 0 w 3305175"/>
              <a:gd name="connsiteY0" fmla="*/ 971550 h 2266950"/>
              <a:gd name="connsiteX1" fmla="*/ 1524000 w 3305175"/>
              <a:gd name="connsiteY1" fmla="*/ 0 h 2266950"/>
              <a:gd name="connsiteX2" fmla="*/ 2257425 w 3305175"/>
              <a:gd name="connsiteY2" fmla="*/ 28575 h 2266950"/>
              <a:gd name="connsiteX3" fmla="*/ 2914650 w 3305175"/>
              <a:gd name="connsiteY3" fmla="*/ 285750 h 2266950"/>
              <a:gd name="connsiteX4" fmla="*/ 3295650 w 3305175"/>
              <a:gd name="connsiteY4" fmla="*/ 1133475 h 2266950"/>
              <a:gd name="connsiteX5" fmla="*/ 3305175 w 3305175"/>
              <a:gd name="connsiteY5" fmla="*/ 1571625 h 2266950"/>
              <a:gd name="connsiteX6" fmla="*/ 1371600 w 3305175"/>
              <a:gd name="connsiteY6" fmla="*/ 2266950 h 2266950"/>
              <a:gd name="connsiteX7" fmla="*/ 457200 w 3305175"/>
              <a:gd name="connsiteY7" fmla="*/ 1704975 h 2266950"/>
              <a:gd name="connsiteX8" fmla="*/ 0 w 3305175"/>
              <a:gd name="connsiteY8" fmla="*/ 971550 h 226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05175" h="2266950">
                <a:moveTo>
                  <a:pt x="0" y="971550"/>
                </a:moveTo>
                <a:lnTo>
                  <a:pt x="1524000" y="0"/>
                </a:lnTo>
                <a:lnTo>
                  <a:pt x="2257425" y="28575"/>
                </a:lnTo>
                <a:lnTo>
                  <a:pt x="2914650" y="285750"/>
                </a:lnTo>
                <a:lnTo>
                  <a:pt x="3295650" y="1133475"/>
                </a:lnTo>
                <a:lnTo>
                  <a:pt x="3305175" y="1571625"/>
                </a:lnTo>
                <a:lnTo>
                  <a:pt x="1371600" y="2266950"/>
                </a:lnTo>
                <a:lnTo>
                  <a:pt x="457200" y="1704975"/>
                </a:lnTo>
                <a:lnTo>
                  <a:pt x="0" y="971550"/>
                </a:lnTo>
                <a:close/>
              </a:path>
            </a:pathLst>
          </a:custGeom>
          <a:solidFill>
            <a:srgbClr val="D97357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/>
          <p:cNvSpPr/>
          <p:nvPr/>
        </p:nvSpPr>
        <p:spPr>
          <a:xfrm>
            <a:off x="7677150" y="3724275"/>
            <a:ext cx="2590800" cy="3124200"/>
          </a:xfrm>
          <a:custGeom>
            <a:avLst/>
            <a:gdLst>
              <a:gd name="connsiteX0" fmla="*/ 0 w 2590800"/>
              <a:gd name="connsiteY0" fmla="*/ 447675 h 3124200"/>
              <a:gd name="connsiteX1" fmla="*/ 1276350 w 2590800"/>
              <a:gd name="connsiteY1" fmla="*/ 0 h 3124200"/>
              <a:gd name="connsiteX2" fmla="*/ 1238250 w 2590800"/>
              <a:gd name="connsiteY2" fmla="*/ 657225 h 3124200"/>
              <a:gd name="connsiteX3" fmla="*/ 2571750 w 2590800"/>
              <a:gd name="connsiteY3" fmla="*/ 381000 h 3124200"/>
              <a:gd name="connsiteX4" fmla="*/ 2590800 w 2590800"/>
              <a:gd name="connsiteY4" fmla="*/ 2190750 h 3124200"/>
              <a:gd name="connsiteX5" fmla="*/ 2562225 w 2590800"/>
              <a:gd name="connsiteY5" fmla="*/ 3124200 h 3124200"/>
              <a:gd name="connsiteX6" fmla="*/ 1247775 w 2590800"/>
              <a:gd name="connsiteY6" fmla="*/ 2657475 h 3124200"/>
              <a:gd name="connsiteX7" fmla="*/ 1247775 w 2590800"/>
              <a:gd name="connsiteY7" fmla="*/ 628650 h 3124200"/>
              <a:gd name="connsiteX8" fmla="*/ 28575 w 2590800"/>
              <a:gd name="connsiteY8" fmla="*/ 885825 h 3124200"/>
              <a:gd name="connsiteX9" fmla="*/ 0 w 2590800"/>
              <a:gd name="connsiteY9" fmla="*/ 447675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90800" h="3124200">
                <a:moveTo>
                  <a:pt x="0" y="447675"/>
                </a:moveTo>
                <a:lnTo>
                  <a:pt x="1276350" y="0"/>
                </a:lnTo>
                <a:lnTo>
                  <a:pt x="1238250" y="657225"/>
                </a:lnTo>
                <a:lnTo>
                  <a:pt x="2571750" y="381000"/>
                </a:lnTo>
                <a:lnTo>
                  <a:pt x="2590800" y="2190750"/>
                </a:lnTo>
                <a:lnTo>
                  <a:pt x="2562225" y="3124200"/>
                </a:lnTo>
                <a:lnTo>
                  <a:pt x="1247775" y="2657475"/>
                </a:lnTo>
                <a:lnTo>
                  <a:pt x="1247775" y="628650"/>
                </a:lnTo>
                <a:lnTo>
                  <a:pt x="28575" y="885825"/>
                </a:lnTo>
                <a:lnTo>
                  <a:pt x="0" y="447675"/>
                </a:lnTo>
                <a:close/>
              </a:path>
            </a:pathLst>
          </a:cu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/>
          <p:nvPr/>
        </p:nvSpPr>
        <p:spPr>
          <a:xfrm>
            <a:off x="6324600" y="4152900"/>
            <a:ext cx="1362075" cy="1800225"/>
          </a:xfrm>
          <a:custGeom>
            <a:avLst/>
            <a:gdLst>
              <a:gd name="connsiteX0" fmla="*/ 0 w 1362075"/>
              <a:gd name="connsiteY0" fmla="*/ 514350 h 1800225"/>
              <a:gd name="connsiteX1" fmla="*/ 0 w 1362075"/>
              <a:gd name="connsiteY1" fmla="*/ 1314450 h 1800225"/>
              <a:gd name="connsiteX2" fmla="*/ 1362075 w 1362075"/>
              <a:gd name="connsiteY2" fmla="*/ 1800225 h 1800225"/>
              <a:gd name="connsiteX3" fmla="*/ 1362075 w 1362075"/>
              <a:gd name="connsiteY3" fmla="*/ 0 h 1800225"/>
              <a:gd name="connsiteX4" fmla="*/ 0 w 1362075"/>
              <a:gd name="connsiteY4" fmla="*/ 514350 h 180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2075" h="1800225">
                <a:moveTo>
                  <a:pt x="0" y="514350"/>
                </a:moveTo>
                <a:lnTo>
                  <a:pt x="0" y="1314450"/>
                </a:lnTo>
                <a:lnTo>
                  <a:pt x="1362075" y="1800225"/>
                </a:lnTo>
                <a:lnTo>
                  <a:pt x="1362075" y="0"/>
                </a:lnTo>
                <a:lnTo>
                  <a:pt x="0" y="514350"/>
                </a:lnTo>
                <a:close/>
              </a:path>
            </a:pathLst>
          </a:cu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/>
          <p:cNvSpPr/>
          <p:nvPr/>
        </p:nvSpPr>
        <p:spPr>
          <a:xfrm>
            <a:off x="7686675" y="4352925"/>
            <a:ext cx="1257300" cy="2019300"/>
          </a:xfrm>
          <a:custGeom>
            <a:avLst/>
            <a:gdLst>
              <a:gd name="connsiteX0" fmla="*/ 0 w 1257300"/>
              <a:gd name="connsiteY0" fmla="*/ 238125 h 2019300"/>
              <a:gd name="connsiteX1" fmla="*/ 1257300 w 1257300"/>
              <a:gd name="connsiteY1" fmla="*/ 0 h 2019300"/>
              <a:gd name="connsiteX2" fmla="*/ 1228725 w 1257300"/>
              <a:gd name="connsiteY2" fmla="*/ 1981200 h 2019300"/>
              <a:gd name="connsiteX3" fmla="*/ 1228725 w 1257300"/>
              <a:gd name="connsiteY3" fmla="*/ 2019300 h 2019300"/>
              <a:gd name="connsiteX4" fmla="*/ 19050 w 1257300"/>
              <a:gd name="connsiteY4" fmla="*/ 1581150 h 2019300"/>
              <a:gd name="connsiteX5" fmla="*/ 0 w 1257300"/>
              <a:gd name="connsiteY5" fmla="*/ 238125 h 20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57300" h="2019300">
                <a:moveTo>
                  <a:pt x="0" y="238125"/>
                </a:moveTo>
                <a:lnTo>
                  <a:pt x="1257300" y="0"/>
                </a:lnTo>
                <a:lnTo>
                  <a:pt x="1228725" y="1981200"/>
                </a:lnTo>
                <a:lnTo>
                  <a:pt x="1228725" y="2019300"/>
                </a:lnTo>
                <a:lnTo>
                  <a:pt x="19050" y="1581150"/>
                </a:lnTo>
                <a:lnTo>
                  <a:pt x="0" y="238125"/>
                </a:lnTo>
                <a:close/>
              </a:path>
            </a:pathLst>
          </a:cu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/>
          <p:cNvGrpSpPr/>
          <p:nvPr/>
        </p:nvGrpSpPr>
        <p:grpSpPr>
          <a:xfrm>
            <a:off x="5143455" y="3264741"/>
            <a:ext cx="5092744" cy="3579249"/>
            <a:chOff x="5143455" y="3264741"/>
            <a:chExt cx="5092744" cy="3579249"/>
          </a:xfrm>
        </p:grpSpPr>
        <p:cxnSp>
          <p:nvCxnSpPr>
            <p:cNvPr id="7" name="Straight Connector 6"/>
            <p:cNvCxnSpPr/>
            <p:nvPr/>
          </p:nvCxnSpPr>
          <p:spPr>
            <a:xfrm rot="5400000" flipV="1">
              <a:off x="7689828" y="2522004"/>
              <a:ext cx="0" cy="50927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 flipV="1">
              <a:off x="7262280" y="2949552"/>
              <a:ext cx="855095" cy="50927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5400000" flipH="1" flipV="1">
              <a:off x="7210881" y="2043058"/>
              <a:ext cx="957893" cy="50927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 flipH="1" flipV="1">
              <a:off x="7583912" y="5039832"/>
              <a:ext cx="2672770" cy="2906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 flipH="1">
              <a:off x="6795016" y="5068375"/>
              <a:ext cx="17896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5400000" flipH="1">
              <a:off x="5914760" y="5072706"/>
              <a:ext cx="8464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Isosceles Triangle 70"/>
            <p:cNvSpPr/>
            <p:nvPr/>
          </p:nvSpPr>
          <p:spPr>
            <a:xfrm rot="16200000">
              <a:off x="5900202" y="2507994"/>
              <a:ext cx="3579249" cy="5092743"/>
            </a:xfrm>
            <a:prstGeom prst="triangl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reeform: Shape 3"/>
          <p:cNvSpPr/>
          <p:nvPr/>
        </p:nvSpPr>
        <p:spPr>
          <a:xfrm>
            <a:off x="7772400" y="3457575"/>
            <a:ext cx="1543050" cy="3314700"/>
          </a:xfrm>
          <a:custGeom>
            <a:avLst/>
            <a:gdLst>
              <a:gd name="connsiteX0" fmla="*/ 0 w 1543050"/>
              <a:gd name="connsiteY0" fmla="*/ 0 h 3314700"/>
              <a:gd name="connsiteX1" fmla="*/ 1362075 w 1543050"/>
              <a:gd name="connsiteY1" fmla="*/ 1171575 h 3314700"/>
              <a:gd name="connsiteX2" fmla="*/ 1543050 w 1543050"/>
              <a:gd name="connsiteY2" fmla="*/ 1838325 h 3314700"/>
              <a:gd name="connsiteX3" fmla="*/ 1476375 w 1543050"/>
              <a:gd name="connsiteY3" fmla="*/ 2581275 h 3314700"/>
              <a:gd name="connsiteX4" fmla="*/ 809625 w 1543050"/>
              <a:gd name="connsiteY4" fmla="*/ 3190875 h 3314700"/>
              <a:gd name="connsiteX5" fmla="*/ 381000 w 1543050"/>
              <a:gd name="connsiteY5" fmla="*/ 331470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43050" h="3314700">
                <a:moveTo>
                  <a:pt x="0" y="0"/>
                </a:moveTo>
                <a:lnTo>
                  <a:pt x="1362075" y="1171575"/>
                </a:lnTo>
                <a:lnTo>
                  <a:pt x="1543050" y="1838325"/>
                </a:lnTo>
                <a:lnTo>
                  <a:pt x="1476375" y="2581275"/>
                </a:lnTo>
                <a:lnTo>
                  <a:pt x="809625" y="3190875"/>
                </a:lnTo>
                <a:lnTo>
                  <a:pt x="381000" y="3314700"/>
                </a:lnTo>
              </a:path>
            </a:pathLst>
          </a:cu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/>
          <p:cNvSpPr/>
          <p:nvPr/>
        </p:nvSpPr>
        <p:spPr>
          <a:xfrm>
            <a:off x="6915150" y="3457575"/>
            <a:ext cx="1238250" cy="3324225"/>
          </a:xfrm>
          <a:custGeom>
            <a:avLst/>
            <a:gdLst>
              <a:gd name="connsiteX0" fmla="*/ 857250 w 1238250"/>
              <a:gd name="connsiteY0" fmla="*/ 0 h 3324225"/>
              <a:gd name="connsiteX1" fmla="*/ 304800 w 1238250"/>
              <a:gd name="connsiteY1" fmla="*/ 609600 h 3324225"/>
              <a:gd name="connsiteX2" fmla="*/ 0 w 1238250"/>
              <a:gd name="connsiteY2" fmla="*/ 1657350 h 3324225"/>
              <a:gd name="connsiteX3" fmla="*/ 1238250 w 1238250"/>
              <a:gd name="connsiteY3" fmla="*/ 3324225 h 3324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8250" h="3324225">
                <a:moveTo>
                  <a:pt x="857250" y="0"/>
                </a:moveTo>
                <a:lnTo>
                  <a:pt x="304800" y="609600"/>
                </a:lnTo>
                <a:lnTo>
                  <a:pt x="0" y="1657350"/>
                </a:lnTo>
                <a:lnTo>
                  <a:pt x="1238250" y="3324225"/>
                </a:lnTo>
              </a:path>
            </a:pathLst>
          </a:cu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926724"/>
          </a:xfrm>
        </p:spPr>
        <p:txBody>
          <a:bodyPr>
            <a:normAutofit/>
          </a:bodyPr>
          <a:lstStyle/>
          <a:p>
            <a:r>
              <a:rPr lang="en-US" dirty="0"/>
              <a:t>If camera outside light mesh ( or inside non-convex )</a:t>
            </a:r>
          </a:p>
          <a:p>
            <a:pPr lvl="1"/>
            <a:r>
              <a:rPr lang="en-US" dirty="0"/>
              <a:t>1s pass : MARK</a:t>
            </a:r>
          </a:p>
          <a:p>
            <a:pPr lvl="2"/>
            <a:r>
              <a:rPr lang="en-US" dirty="0"/>
              <a:t>Render BACKFACES</a:t>
            </a:r>
          </a:p>
          <a:p>
            <a:pPr lvl="2"/>
            <a:r>
              <a:rPr lang="en-US" dirty="0"/>
              <a:t>Mark clusters conservatively intersecting with BACKFACES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pass : WALK</a:t>
            </a:r>
          </a:p>
          <a:p>
            <a:pPr lvl="2"/>
            <a:r>
              <a:rPr lang="en-US" dirty="0"/>
              <a:t>Render FRONTFACE</a:t>
            </a:r>
          </a:p>
          <a:p>
            <a:pPr lvl="2"/>
            <a:r>
              <a:rPr lang="en-US" dirty="0"/>
              <a:t>Walk clusters from front conservative depth</a:t>
            </a:r>
            <a:br>
              <a:rPr lang="en-US" dirty="0"/>
            </a:br>
            <a:r>
              <a:rPr lang="en-US" dirty="0"/>
              <a:t>until hitting marked cluster</a:t>
            </a:r>
          </a:p>
          <a:p>
            <a:pPr lvl="2"/>
            <a:r>
              <a:rPr lang="en-US" dirty="0"/>
              <a:t>Use conservative depth from </a:t>
            </a:r>
            <a:r>
              <a:rPr lang="en-US" dirty="0" err="1"/>
              <a:t>prepass</a:t>
            </a:r>
            <a:br>
              <a:rPr lang="en-US" dirty="0"/>
            </a:br>
            <a:r>
              <a:rPr lang="en-US" dirty="0"/>
              <a:t>to early reject – if available</a:t>
            </a:r>
          </a:p>
          <a:p>
            <a:pPr lvl="2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34900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6" grpId="0" animBg="1"/>
      <p:bldP spid="11" grpId="0" animBg="1"/>
      <p:bldP spid="12" grpId="0" animBg="1"/>
      <p:bldP spid="4" grpId="0" animBg="1"/>
      <p:bldP spid="10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Triangle Conservative Depth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MARK/WALK requires conservative depth estimate for triangle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0" y="1924050"/>
            <a:ext cx="12192000" cy="4933949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Estimate triangle depth bounds from derivatives 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Derivatives will most likely trigger WQM! Make sure your lane wide operations behave correctly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float w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pixel.position.w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float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wDX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ddx_fine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w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float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wDY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ddy_fine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 w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tileMinW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max(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tileMinW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w - abs(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wDX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 - abs(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wDY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tileMaxW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min(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tileMaxW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w + abs(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wDX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 + abs(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wDY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Estimate triangle depth bounds from triangle vertex depth check [DRO14]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// Conservatively cull in case of derivatives outside of triangle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float w0 = GetVertexParameterP0(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pixel.posW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float w1 = GetVertexParameterP1(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pixel.posW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float w2 = GetVertexParameterP2(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pixel.posW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tileMinW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max(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tileMinW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min3( w0, w1, w2 ) );</a:t>
            </a:r>
          </a:p>
          <a:p>
            <a:pPr marL="0" indent="0">
              <a:buNone/>
            </a:pP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tileMaxW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min( </a:t>
            </a:r>
            <a:r>
              <a:rPr lang="en-US" sz="14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tileMaxW</a:t>
            </a:r>
            <a:r>
              <a:rPr lang="en-US" sz="14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max3( w0, w1, w2 ) );</a:t>
            </a:r>
          </a:p>
        </p:txBody>
      </p:sp>
    </p:spTree>
    <p:extLst>
      <p:ext uri="{BB962C8B-B14F-4D97-AF65-F5344CB8AC3E}">
        <p14:creationId xmlns:p14="http://schemas.microsoft.com/office/powerpoint/2010/main" val="24269316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Cluster Rasterizer Performance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104114"/>
              </p:ext>
            </p:extLst>
          </p:nvPr>
        </p:nvGraphicFramePr>
        <p:xfrm>
          <a:off x="665018" y="1772497"/>
          <a:ext cx="10875818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62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495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1246"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256 lights in Zombies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opening scene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- 60x40x32 - (PS4)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Algorithm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Culling</a:t>
                      </a:r>
                      <a:r>
                        <a:rPr lang="en-US" sz="2400" b="1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time</a:t>
                      </a:r>
                      <a:endParaRPr lang="en-US" sz="2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Atomic Raster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0.90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(100%)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Atomic Raster + 4xMSAA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0.51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sz="2400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(55%)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Atomic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Raster + Compaction</a:t>
                      </a:r>
                      <a:endParaRPr lang="en-US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0.66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(73%)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4104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Atomic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Raster + Compaction 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+ 4xMSAA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0.32 </a:t>
                      </a:r>
                      <a:r>
                        <a:rPr lang="en-US" sz="24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(35%)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9839394"/>
                  </a:ext>
                </a:extLst>
              </a:tr>
            </a:tbl>
          </a:graphicData>
        </a:graphic>
      </p:graphicFrame>
      <p:sp>
        <p:nvSpPr>
          <p:cNvPr id="14" name="Down Arrow 6"/>
          <p:cNvSpPr/>
          <p:nvPr/>
        </p:nvSpPr>
        <p:spPr>
          <a:xfrm>
            <a:off x="10162116" y="3185117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Down Arrow 6"/>
          <p:cNvSpPr/>
          <p:nvPr/>
        </p:nvSpPr>
        <p:spPr>
          <a:xfrm>
            <a:off x="10162116" y="3641873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Down Arrow 6"/>
          <p:cNvSpPr/>
          <p:nvPr/>
        </p:nvSpPr>
        <p:spPr>
          <a:xfrm>
            <a:off x="10162116" y="4118970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TextBox 16"/>
          <p:cNvSpPr txBox="1"/>
          <p:nvPr/>
        </p:nvSpPr>
        <p:spPr>
          <a:xfrm>
            <a:off x="665018" y="4800600"/>
            <a:ext cx="109459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Worse scaling than tile, due to higher underutilization, due to low XY resolution.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Needs batching.</a:t>
            </a:r>
          </a:p>
          <a:p>
            <a:r>
              <a:rPr lang="en-US" sz="2000" dirty="0">
                <a:solidFill>
                  <a:schemeClr val="bg1"/>
                </a:solidFill>
              </a:rPr>
              <a:t>High latency due to WALK mode.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Good candidate to use in parallel with </a:t>
            </a:r>
            <a:r>
              <a:rPr lang="en-US" sz="2000" dirty="0" err="1">
                <a:solidFill>
                  <a:schemeClr val="bg1"/>
                </a:solidFill>
              </a:rPr>
              <a:t>Async</a:t>
            </a:r>
            <a:r>
              <a:rPr lang="en-US" sz="2000" dirty="0">
                <a:solidFill>
                  <a:schemeClr val="bg1"/>
                </a:solidFill>
              </a:rPr>
              <a:t> Compute.</a:t>
            </a:r>
          </a:p>
        </p:txBody>
      </p:sp>
    </p:spTree>
    <p:extLst>
      <p:ext uri="{BB962C8B-B14F-4D97-AF65-F5344CB8AC3E}">
        <p14:creationId xmlns:p14="http://schemas.microsoft.com/office/powerpoint/2010/main" val="20419053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Light Proxy</a:t>
            </a:r>
          </a:p>
        </p:txBody>
      </p:sp>
    </p:spTree>
    <p:extLst>
      <p:ext uri="{BB962C8B-B14F-4D97-AF65-F5344CB8AC3E}">
        <p14:creationId xmlns:p14="http://schemas.microsoft.com/office/powerpoint/2010/main" val="14421060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drobot.ATVI\Documents\IW7_2016\shots\PS4 IW Michal-20161202-119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23875" y="447675"/>
            <a:ext cx="2696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Analytic Light Shape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15242" y="-1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0529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acceleration structure : Frustum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Cluster</a:t>
            </a:r>
          </a:p>
          <a:p>
            <a:pPr lvl="1"/>
            <a:r>
              <a:rPr lang="en-US" dirty="0"/>
              <a:t>No need for depth pre-pass - cull entities against 3D clusters</a:t>
            </a:r>
          </a:p>
          <a:p>
            <a:pPr lvl="1"/>
            <a:r>
              <a:rPr lang="en-US" dirty="0"/>
              <a:t>Allows arbitrary 3D ( within frustum ) lookup</a:t>
            </a:r>
          </a:p>
          <a:p>
            <a:pPr lvl="1"/>
            <a:r>
              <a:rPr lang="en-US" dirty="0"/>
              <a:t>Depth discontinuities mitigated as much as memory consumption allows</a:t>
            </a:r>
          </a:p>
          <a:p>
            <a:pPr lvl="2"/>
            <a:r>
              <a:rPr lang="en-US" dirty="0"/>
              <a:t>Z – slice distribution</a:t>
            </a:r>
          </a:p>
          <a:p>
            <a:pPr lvl="1"/>
            <a:r>
              <a:rPr lang="en-US" dirty="0"/>
              <a:t>Likely sparse in 2D due to memory consumption</a:t>
            </a:r>
          </a:p>
        </p:txBody>
      </p:sp>
      <p:sp>
        <p:nvSpPr>
          <p:cNvPr id="4" name="Isosceles Triangle 3"/>
          <p:cNvSpPr/>
          <p:nvPr/>
        </p:nvSpPr>
        <p:spPr>
          <a:xfrm rot="10800000">
            <a:off x="1555531" y="3972910"/>
            <a:ext cx="4025462" cy="2585545"/>
          </a:xfrm>
          <a:prstGeom prst="triangl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4" idx="0"/>
            <a:endCxn id="4" idx="3"/>
          </p:cNvCxnSpPr>
          <p:nvPr/>
        </p:nvCxnSpPr>
        <p:spPr>
          <a:xfrm flipV="1">
            <a:off x="3568262" y="3972910"/>
            <a:ext cx="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stCxn id="4" idx="0"/>
          </p:cNvCxnSpPr>
          <p:nvPr/>
        </p:nvCxnSpPr>
        <p:spPr>
          <a:xfrm flipV="1">
            <a:off x="3568262" y="3972910"/>
            <a:ext cx="961697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4" idx="0"/>
          </p:cNvCxnSpPr>
          <p:nvPr/>
        </p:nvCxnSpPr>
        <p:spPr>
          <a:xfrm flipH="1" flipV="1">
            <a:off x="2490952" y="3972910"/>
            <a:ext cx="107731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939159" y="4130564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80593" y="4669596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992822" y="4583262"/>
            <a:ext cx="402021" cy="38287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720662" y="4093776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844160" y="5906812"/>
            <a:ext cx="110359" cy="1051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782210" y="4056990"/>
            <a:ext cx="367863" cy="3503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 rot="10800000">
            <a:off x="6406037" y="3988675"/>
            <a:ext cx="4025462" cy="2585545"/>
          </a:xfrm>
          <a:prstGeom prst="triangl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>
            <a:stCxn id="14" idx="0"/>
            <a:endCxn id="14" idx="3"/>
          </p:cNvCxnSpPr>
          <p:nvPr/>
        </p:nvCxnSpPr>
        <p:spPr>
          <a:xfrm flipV="1">
            <a:off x="8418768" y="3988675"/>
            <a:ext cx="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4" idx="0"/>
          </p:cNvCxnSpPr>
          <p:nvPr/>
        </p:nvCxnSpPr>
        <p:spPr>
          <a:xfrm flipV="1">
            <a:off x="8418768" y="3988675"/>
            <a:ext cx="961697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4" idx="0"/>
          </p:cNvCxnSpPr>
          <p:nvPr/>
        </p:nvCxnSpPr>
        <p:spPr>
          <a:xfrm flipH="1" flipV="1">
            <a:off x="7341458" y="3988675"/>
            <a:ext cx="1077310" cy="25855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789665" y="4146329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231099" y="4685361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571168" y="4109541"/>
            <a:ext cx="220718" cy="21020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9632716" y="4072755"/>
            <a:ext cx="367863" cy="35034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/>
        </p:nvCxnSpPr>
        <p:spPr>
          <a:xfrm flipH="1" flipV="1">
            <a:off x="6900025" y="4649369"/>
            <a:ext cx="3005975" cy="147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4" idx="1"/>
            <a:endCxn id="14" idx="5"/>
          </p:cNvCxnSpPr>
          <p:nvPr/>
        </p:nvCxnSpPr>
        <p:spPr>
          <a:xfrm flipH="1">
            <a:off x="7412402" y="5281447"/>
            <a:ext cx="201273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7947660" y="5967771"/>
            <a:ext cx="95195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843328" y="4599027"/>
            <a:ext cx="402021" cy="38287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694666" y="5922577"/>
            <a:ext cx="110359" cy="1051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7958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mdrobot.ATVI\Documents\IW7_2016\shots\PS4 IW Michal-20161202-119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23875" y="447675"/>
            <a:ext cx="2696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Analytic Light Shape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314579"/>
            <a:ext cx="12192000" cy="1543421"/>
          </a:xfrm>
          <a:prstGeom prst="rect">
            <a:avLst/>
          </a:prstGeom>
          <a:solidFill>
            <a:srgbClr val="080808">
              <a:alpha val="8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43580" y="5314579"/>
            <a:ext cx="10515600" cy="1505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Analytic light shapes do not respect occlusion</a:t>
            </a:r>
          </a:p>
          <a:p>
            <a:r>
              <a:rPr lang="en-US" dirty="0"/>
              <a:t>Result in expensive over-shading</a:t>
            </a:r>
          </a:p>
          <a:p>
            <a:pPr lvl="1"/>
            <a:r>
              <a:rPr lang="en-US" dirty="0"/>
              <a:t>Visually corrected by shadow maps</a:t>
            </a:r>
          </a:p>
        </p:txBody>
      </p:sp>
    </p:spTree>
    <p:extLst>
      <p:ext uri="{BB962C8B-B14F-4D97-AF65-F5344CB8AC3E}">
        <p14:creationId xmlns:p14="http://schemas.microsoft.com/office/powerpoint/2010/main" val="887109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mdrobot.ATVI\Documents\IW7_2016\shots\PS4 IW Michal-20161202-119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23875" y="447675"/>
            <a:ext cx="1549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Proxy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515242" y="-1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6622425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mdrobot.ATVI\Documents\IW7_2016\shots\PS4 IW Michal-20161202-119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23875" y="447675"/>
            <a:ext cx="1549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Proxy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314579"/>
            <a:ext cx="12192000" cy="1543421"/>
          </a:xfrm>
          <a:prstGeom prst="rect">
            <a:avLst/>
          </a:prstGeom>
          <a:solidFill>
            <a:srgbClr val="080808">
              <a:alpha val="8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43580" y="5339979"/>
            <a:ext cx="10515600" cy="1505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Light Proxy geometry is tightly cut to level geometry ( ~300 tris )</a:t>
            </a:r>
          </a:p>
          <a:p>
            <a:r>
              <a:rPr lang="en-US" dirty="0"/>
              <a:t>Result in precise cull</a:t>
            </a:r>
          </a:p>
          <a:p>
            <a:r>
              <a:rPr lang="en-US" dirty="0"/>
              <a:t>Minimal over-shading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515242" y="-1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3186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3" y="0"/>
            <a:ext cx="6082145" cy="60821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988" y="32954"/>
            <a:ext cx="6119988" cy="611998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7976" y="5020584"/>
            <a:ext cx="12192000" cy="1837416"/>
          </a:xfrm>
          <a:prstGeom prst="rect">
            <a:avLst/>
          </a:prstGeom>
          <a:solidFill>
            <a:srgbClr val="080808">
              <a:alpha val="8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91556" y="5091381"/>
            <a:ext cx="10515600" cy="17666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Proxies generated for all stationary lights</a:t>
            </a:r>
          </a:p>
          <a:p>
            <a:pPr lvl="1"/>
            <a:r>
              <a:rPr lang="en-US" dirty="0"/>
              <a:t>Conservative Shadow Map rendering</a:t>
            </a:r>
          </a:p>
          <a:p>
            <a:pPr lvl="1"/>
            <a:r>
              <a:rPr lang="en-US" dirty="0"/>
              <a:t>Triangulation of CSM</a:t>
            </a:r>
          </a:p>
          <a:p>
            <a:pPr lvl="2"/>
            <a:r>
              <a:rPr lang="en-US" dirty="0"/>
              <a:t>Triangulation optimization</a:t>
            </a:r>
          </a:p>
          <a:p>
            <a:pPr lvl="1"/>
            <a:r>
              <a:rPr lang="en-US" dirty="0"/>
              <a:t>Greedy plane fitting to CSM depth for Low Tri Proxies</a:t>
            </a:r>
          </a:p>
          <a:p>
            <a:pPr lvl="1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274373" y="-1"/>
            <a:ext cx="19656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78373" y="32954"/>
            <a:ext cx="19656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88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3875" y="447675"/>
            <a:ext cx="183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Proxy Light Shape</a:t>
            </a:r>
          </a:p>
        </p:txBody>
      </p:sp>
      <p:pic>
        <p:nvPicPr>
          <p:cNvPr id="7170" name="Picture 2" descr="C:\Users\mdrobot.ATVI\Documents\IW7_2016\shots\PS4 IW Michal-20161202-116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515242" y="0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227539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3875" y="447675"/>
            <a:ext cx="183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Proxy Light Shape</a:t>
            </a:r>
          </a:p>
        </p:txBody>
      </p:sp>
      <p:pic>
        <p:nvPicPr>
          <p:cNvPr id="9218" name="Picture 2" descr="C:\Users\mdrobot.ATVI\Documents\IW7_2016\shots\PS4 IW Michal-20161202-115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76275" y="600075"/>
            <a:ext cx="2248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Shadowed Proxy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15242" y="0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8576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3875" y="447675"/>
            <a:ext cx="183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Proxy Light Shape</a:t>
            </a:r>
          </a:p>
        </p:txBody>
      </p:sp>
      <p:pic>
        <p:nvPicPr>
          <p:cNvPr id="8194" name="Picture 2" descr="C:\Users\mdrobot.ATVI\Documents\IW7_2016\shots\PS4 IW Michal-20161202-116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76275" y="600075"/>
            <a:ext cx="2702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Un-Shadowed Proxy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284545"/>
            <a:ext cx="12192000" cy="1573455"/>
          </a:xfrm>
          <a:prstGeom prst="rect">
            <a:avLst/>
          </a:prstGeom>
          <a:solidFill>
            <a:srgbClr val="080808">
              <a:alpha val="8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43580" y="5236920"/>
            <a:ext cx="10515600" cy="1695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Used to generate 8x8 tile buffer</a:t>
            </a:r>
          </a:p>
          <a:p>
            <a:pPr lvl="1"/>
            <a:r>
              <a:rPr lang="en-US" dirty="0"/>
              <a:t>Proxy intersection will be 8x8 tile ‘harsh’ visually if not masked</a:t>
            </a:r>
          </a:p>
          <a:p>
            <a:pPr lvl="1"/>
            <a:r>
              <a:rPr lang="en-US" dirty="0"/>
              <a:t>Static Shadow Map required for all lights</a:t>
            </a:r>
          </a:p>
          <a:p>
            <a:pPr lvl="1"/>
            <a:r>
              <a:rPr lang="en-US" dirty="0"/>
              <a:t>Use shadow map caching [DRO17]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515242" y="0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6784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3875" y="447675"/>
            <a:ext cx="183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Proxy Light Shape</a:t>
            </a:r>
          </a:p>
        </p:txBody>
      </p:sp>
      <p:pic>
        <p:nvPicPr>
          <p:cNvPr id="10242" name="Picture 2" descr="C:\Users\mdrobot.ATVI\Documents\IW7_2016\shots\PS4 IW Michal-20161202-115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76275" y="600075"/>
            <a:ext cx="2248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Shadowed Proxy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15242" y="0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88899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3875" y="447675"/>
            <a:ext cx="183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Proxy Light Shape</a:t>
            </a:r>
          </a:p>
        </p:txBody>
      </p:sp>
      <p:pic>
        <p:nvPicPr>
          <p:cNvPr id="11266" name="Picture 2" descr="C:\Users\mdrobot.ATVI\Documents\IW7_2016\shots\PS4 IW Michal-20161202-115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76275" y="600075"/>
            <a:ext cx="2702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Un-Shadowed Proxy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515242" y="0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663569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Light Proxy Performance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4636832"/>
            <a:ext cx="10515600" cy="176788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Good candidate for </a:t>
            </a:r>
            <a:r>
              <a:rPr lang="en-US" dirty="0" err="1"/>
              <a:t>async</a:t>
            </a:r>
            <a:r>
              <a:rPr lang="en-US" dirty="0"/>
              <a:t> overlap</a:t>
            </a:r>
          </a:p>
          <a:p>
            <a:pPr lvl="1"/>
            <a:r>
              <a:rPr lang="en-US" dirty="0"/>
              <a:t>Majority of work is utilizing GPU fixed pipeline</a:t>
            </a:r>
          </a:p>
          <a:p>
            <a:pPr lvl="1"/>
            <a:r>
              <a:rPr lang="en-US" dirty="0"/>
              <a:t>Long Atomic queues</a:t>
            </a:r>
          </a:p>
          <a:p>
            <a:pPr lvl="1"/>
            <a:r>
              <a:rPr lang="en-US" dirty="0"/>
              <a:t>Long WALK loops</a:t>
            </a:r>
          </a:p>
          <a:p>
            <a:r>
              <a:rPr lang="en-US" dirty="0"/>
              <a:t>Good balancing with CS based culling jobs for ‘simple’ cases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195294"/>
              </p:ext>
            </p:extLst>
          </p:nvPr>
        </p:nvGraphicFramePr>
        <p:xfrm>
          <a:off x="665018" y="1270438"/>
          <a:ext cx="1087581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62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495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1246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Open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vista in</a:t>
                      </a:r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Zombies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 minimal light occlusion )</a:t>
                      </a:r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- (PS4)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Light Shapes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Frame 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Default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16.5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sz="2000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Light Proxies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15.6 </a:t>
                      </a:r>
                      <a:r>
                        <a:rPr lang="en-US" sz="200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468495"/>
              </p:ext>
            </p:extLst>
          </p:nvPr>
        </p:nvGraphicFramePr>
        <p:xfrm>
          <a:off x="665018" y="2967728"/>
          <a:ext cx="1087581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62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495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1246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Space ship corridor ( good light occlusion ) 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 (PS4)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Light Shapes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Frame 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Default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17.5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sz="2000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Light Proxies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14.4</a:t>
                      </a:r>
                      <a:r>
                        <a:rPr lang="en-US" sz="20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sz="2000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ms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Down Arrow 6"/>
          <p:cNvSpPr/>
          <p:nvPr/>
        </p:nvSpPr>
        <p:spPr>
          <a:xfrm>
            <a:off x="10162116" y="4171087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Down Arrow 6"/>
          <p:cNvSpPr/>
          <p:nvPr/>
        </p:nvSpPr>
        <p:spPr>
          <a:xfrm>
            <a:off x="10162116" y="2469563"/>
            <a:ext cx="372534" cy="376048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/>
          <p:cNvSpPr txBox="1"/>
          <p:nvPr/>
        </p:nvSpPr>
        <p:spPr>
          <a:xfrm>
            <a:off x="10534650" y="2469563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0.9ms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34650" y="4183356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3.1ms</a:t>
            </a:r>
          </a:p>
        </p:txBody>
      </p:sp>
    </p:spTree>
    <p:extLst>
      <p:ext uri="{BB962C8B-B14F-4D97-AF65-F5344CB8AC3E}">
        <p14:creationId xmlns:p14="http://schemas.microsoft.com/office/powerpoint/2010/main" val="750880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Structure Divergence performance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Tile</a:t>
            </a:r>
          </a:p>
          <a:p>
            <a:pPr lvl="1"/>
            <a:r>
              <a:rPr lang="en-US" dirty="0"/>
              <a:t>In Forward a triangle can cross multiple tiles</a:t>
            </a:r>
          </a:p>
          <a:p>
            <a:pPr lvl="1"/>
            <a:r>
              <a:rPr lang="en-US" dirty="0"/>
              <a:t>In Deferred </a:t>
            </a:r>
            <a:r>
              <a:rPr lang="en-US" dirty="0" err="1"/>
              <a:t>wavefront</a:t>
            </a:r>
            <a:r>
              <a:rPr lang="en-US" dirty="0"/>
              <a:t> can be matched to tile size</a:t>
            </a:r>
          </a:p>
          <a:p>
            <a:r>
              <a:rPr lang="en-US" dirty="0"/>
              <a:t>Cluster</a:t>
            </a:r>
          </a:p>
          <a:p>
            <a:pPr lvl="1"/>
            <a:r>
              <a:rPr lang="en-US" dirty="0"/>
              <a:t>In Forward a triangle can cross multiple clusters</a:t>
            </a:r>
          </a:p>
          <a:p>
            <a:pPr lvl="1"/>
            <a:r>
              <a:rPr lang="en-US" dirty="0"/>
              <a:t>In Deferred a </a:t>
            </a:r>
            <a:r>
              <a:rPr lang="en-US" dirty="0" err="1"/>
              <a:t>wavefront</a:t>
            </a:r>
            <a:r>
              <a:rPr lang="en-US" dirty="0"/>
              <a:t> can cross multiple Z slices</a:t>
            </a:r>
          </a:p>
          <a:p>
            <a:r>
              <a:rPr lang="en-US" dirty="0"/>
              <a:t>Voxel Tree</a:t>
            </a:r>
          </a:p>
          <a:p>
            <a:pPr lvl="1"/>
            <a:r>
              <a:rPr lang="en-US" dirty="0" err="1"/>
              <a:t>Wavefront</a:t>
            </a:r>
            <a:r>
              <a:rPr lang="en-US" dirty="0"/>
              <a:t> can cross multiple voxels</a:t>
            </a:r>
          </a:p>
          <a:p>
            <a:r>
              <a:rPr lang="en-US" dirty="0"/>
              <a:t>Triangle / Texel</a:t>
            </a:r>
          </a:p>
          <a:p>
            <a:pPr lvl="1"/>
            <a:r>
              <a:rPr lang="en-US" dirty="0" err="1"/>
              <a:t>Wavefront</a:t>
            </a:r>
            <a:r>
              <a:rPr lang="en-US" dirty="0"/>
              <a:t> can cross multiple triangles / </a:t>
            </a:r>
            <a:r>
              <a:rPr lang="en-US" dirty="0" err="1"/>
              <a:t>texels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441871" y="1382487"/>
            <a:ext cx="859971" cy="859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0</a:t>
            </a:r>
          </a:p>
        </p:txBody>
      </p:sp>
      <p:sp>
        <p:nvSpPr>
          <p:cNvPr id="6" name="Rectangle 5"/>
          <p:cNvSpPr/>
          <p:nvPr/>
        </p:nvSpPr>
        <p:spPr>
          <a:xfrm>
            <a:off x="9296400" y="1382485"/>
            <a:ext cx="859971" cy="859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441878" y="2242459"/>
            <a:ext cx="859971" cy="859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296407" y="2242457"/>
            <a:ext cx="859971" cy="859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8384343" y="4075243"/>
            <a:ext cx="859971" cy="859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0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9238872" y="4075241"/>
            <a:ext cx="859971" cy="859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8384350" y="4935215"/>
            <a:ext cx="859971" cy="859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9238879" y="4935213"/>
            <a:ext cx="859971" cy="859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8380113" y="4075246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8808895" y="4075232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/>
          <p:cNvSpPr/>
          <p:nvPr/>
        </p:nvSpPr>
        <p:spPr>
          <a:xfrm>
            <a:off x="8383675" y="4505221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/>
          <p:cNvSpPr/>
          <p:nvPr/>
        </p:nvSpPr>
        <p:spPr>
          <a:xfrm>
            <a:off x="8812974" y="4505232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9233431" y="4075238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/>
        </p:nvSpPr>
        <p:spPr>
          <a:xfrm>
            <a:off x="9233434" y="4505229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8378916" y="4935202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/>
          <p:cNvSpPr/>
          <p:nvPr/>
        </p:nvSpPr>
        <p:spPr>
          <a:xfrm>
            <a:off x="8808902" y="4935204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/>
        </p:nvSpPr>
        <p:spPr>
          <a:xfrm>
            <a:off x="8378919" y="5365193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Isosceles Triangle 74"/>
          <p:cNvSpPr/>
          <p:nvPr/>
        </p:nvSpPr>
        <p:spPr>
          <a:xfrm rot="2847814">
            <a:off x="8565708" y="806694"/>
            <a:ext cx="1122077" cy="2044270"/>
          </a:xfrm>
          <a:prstGeom prst="triangle">
            <a:avLst/>
          </a:prstGeom>
          <a:solidFill>
            <a:srgbClr val="FF3131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10685163" y="4270286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11113945" y="4270272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10688725" y="4700261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11118024" y="4700272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11538481" y="4270278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11538484" y="4700269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10683966" y="5130242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11113952" y="5130244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11538480" y="5130255"/>
            <a:ext cx="429983" cy="429983"/>
          </a:xfrm>
          <a:prstGeom prst="rect">
            <a:avLst/>
          </a:prstGeom>
          <a:solidFill>
            <a:srgbClr val="FDC833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4" name="Isosceles Triangle 123"/>
          <p:cNvSpPr/>
          <p:nvPr/>
        </p:nvSpPr>
        <p:spPr>
          <a:xfrm rot="2847814">
            <a:off x="8508180" y="3457410"/>
            <a:ext cx="1122077" cy="2044270"/>
          </a:xfrm>
          <a:prstGeom prst="triangle">
            <a:avLst/>
          </a:prstGeom>
          <a:solidFill>
            <a:srgbClr val="FF3131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/>
          <p:cNvSpPr txBox="1"/>
          <p:nvPr/>
        </p:nvSpPr>
        <p:spPr>
          <a:xfrm>
            <a:off x="10744256" y="3592425"/>
            <a:ext cx="1169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Packed 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Wavefront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6" name="Straight Arrow Connector 135"/>
          <p:cNvCxnSpPr/>
          <p:nvPr/>
        </p:nvCxnSpPr>
        <p:spPr>
          <a:xfrm>
            <a:off x="9301849" y="3271887"/>
            <a:ext cx="0" cy="67906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>
            <a:off x="10300856" y="4935202"/>
            <a:ext cx="283061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>
            <a:off x="8285008" y="3801972"/>
            <a:ext cx="617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Pixel</a:t>
            </a:r>
          </a:p>
        </p:txBody>
      </p:sp>
      <p:sp>
        <p:nvSpPr>
          <p:cNvPr id="140" name="TextBox 139"/>
          <p:cNvSpPr txBox="1"/>
          <p:nvPr/>
        </p:nvSpPr>
        <p:spPr>
          <a:xfrm>
            <a:off x="9705176" y="3087221"/>
            <a:ext cx="518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Tile</a:t>
            </a:r>
          </a:p>
        </p:txBody>
      </p:sp>
    </p:spTree>
    <p:extLst>
      <p:ext uri="{BB962C8B-B14F-4D97-AF65-F5344CB8AC3E}">
        <p14:creationId xmlns:p14="http://schemas.microsoft.com/office/powerpoint/2010/main" val="61784511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Improvements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Extend proxies to more rendering entities</a:t>
            </a:r>
          </a:p>
          <a:p>
            <a:pPr lvl="1"/>
            <a:r>
              <a:rPr lang="en-US" dirty="0"/>
              <a:t>Complex shape decals</a:t>
            </a:r>
          </a:p>
          <a:p>
            <a:pPr lvl="1"/>
            <a:r>
              <a:rPr lang="en-US" dirty="0"/>
              <a:t>Complex shape reflection probes</a:t>
            </a:r>
          </a:p>
          <a:p>
            <a:r>
              <a:rPr lang="en-US" dirty="0"/>
              <a:t>Improve rasterization batching</a:t>
            </a:r>
          </a:p>
          <a:p>
            <a:pPr lvl="1"/>
            <a:r>
              <a:rPr lang="en-US" dirty="0"/>
              <a:t>Sorting by Z allows efficient batching</a:t>
            </a:r>
          </a:p>
          <a:p>
            <a:pPr lvl="1"/>
            <a:r>
              <a:rPr lang="en-US" dirty="0"/>
              <a:t>Merge meshes in groups of </a:t>
            </a:r>
            <a:r>
              <a:rPr lang="en-US" dirty="0" err="1"/>
              <a:t>lightBit</a:t>
            </a:r>
            <a:r>
              <a:rPr lang="en-US" dirty="0"/>
              <a:t> % 32</a:t>
            </a:r>
          </a:p>
          <a:p>
            <a:pPr lvl="2"/>
            <a:r>
              <a:rPr lang="en-US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WaveAllBitOr</a:t>
            </a:r>
            <a:r>
              <a:rPr lang="en-US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lightBit</a:t>
            </a:r>
            <a:r>
              <a:rPr lang="en-US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dirty="0"/>
              <a:t> before </a:t>
            </a:r>
            <a:r>
              <a:rPr lang="en-US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InterlockedOR</a:t>
            </a:r>
            <a:endParaRPr lang="en-US" dirty="0"/>
          </a:p>
          <a:p>
            <a:pPr lvl="1"/>
            <a:r>
              <a:rPr lang="en-US" dirty="0"/>
              <a:t>Batch stencil passes in groups of </a:t>
            </a:r>
            <a:r>
              <a:rPr lang="en-US" dirty="0" err="1"/>
              <a:t>lightBit</a:t>
            </a:r>
            <a:r>
              <a:rPr lang="en-US" dirty="0"/>
              <a:t> % 32</a:t>
            </a:r>
          </a:p>
          <a:p>
            <a:pPr lvl="2"/>
            <a:r>
              <a:rPr lang="en-US" dirty="0"/>
              <a:t>Manual stencil write / read ( to R32_UINT texture ) &lt;no </a:t>
            </a:r>
            <a:r>
              <a:rPr lang="en-US" dirty="0" err="1"/>
              <a:t>HiS</a:t>
            </a:r>
            <a:r>
              <a:rPr lang="en-US" dirty="0"/>
              <a:t>&gt;</a:t>
            </a:r>
          </a:p>
          <a:p>
            <a:pPr lvl="2"/>
            <a:r>
              <a:rPr lang="en-US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WaveAllBitOr</a:t>
            </a:r>
            <a:r>
              <a:rPr lang="en-US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lightBit</a:t>
            </a:r>
            <a:r>
              <a:rPr lang="en-US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dirty="0"/>
              <a:t> before </a:t>
            </a:r>
            <a:r>
              <a:rPr lang="en-US" dirty="0" err="1">
                <a:effectLst/>
                <a:latin typeface="Consolas" panose="020B0609020204030204" pitchFamily="49" charset="0"/>
              </a:rPr>
              <a:t>manualStencil.Store</a:t>
            </a:r>
            <a:endParaRPr lang="en-US" dirty="0"/>
          </a:p>
          <a:p>
            <a:pPr lvl="2"/>
            <a:r>
              <a:rPr lang="en-US" dirty="0"/>
              <a:t>Try only if base stencil optimization helps </a:t>
            </a:r>
            <a:r>
              <a:rPr lang="en-US"/>
              <a:t>your content</a:t>
            </a:r>
            <a:endParaRPr lang="en-US" dirty="0"/>
          </a:p>
          <a:p>
            <a:r>
              <a:rPr lang="en-US" dirty="0"/>
              <a:t>8xMSAA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73220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Rendering presentations 2017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420350" cy="3736975"/>
          </a:xfrm>
        </p:spPr>
        <p:txBody>
          <a:bodyPr>
            <a:normAutofit fontScale="92500"/>
          </a:bodyPr>
          <a:lstStyle/>
          <a:p>
            <a:r>
              <a:rPr lang="en-US" dirty="0">
                <a:effectLst/>
              </a:rPr>
              <a:t>EGSR</a:t>
            </a:r>
          </a:p>
          <a:p>
            <a:pPr lvl="1"/>
            <a:r>
              <a:rPr lang="en-US" dirty="0">
                <a:effectLst/>
              </a:rPr>
              <a:t>Ambient Dice							Michal Iwanicki</a:t>
            </a:r>
          </a:p>
          <a:p>
            <a:r>
              <a:rPr lang="en-US" dirty="0" err="1">
                <a:effectLst/>
              </a:rPr>
              <a:t>Siggraph</a:t>
            </a:r>
            <a:endParaRPr lang="en-US" dirty="0">
              <a:effectLst/>
            </a:endParaRPr>
          </a:p>
          <a:p>
            <a:pPr lvl="1"/>
            <a:r>
              <a:rPr lang="en-US" dirty="0">
                <a:effectLst/>
              </a:rPr>
              <a:t>Indirect Lighting in COD: Infinite Warfare		 		Michal Iwanicki</a:t>
            </a:r>
          </a:p>
          <a:p>
            <a:pPr lvl="1"/>
            <a:r>
              <a:rPr lang="en-US" dirty="0">
                <a:effectLst/>
              </a:rPr>
              <a:t>Dynamic Temporal </a:t>
            </a:r>
            <a:r>
              <a:rPr lang="en-US" dirty="0" err="1">
                <a:effectLst/>
              </a:rPr>
              <a:t>Supersampling</a:t>
            </a:r>
            <a:r>
              <a:rPr lang="en-US" dirty="0">
                <a:effectLst/>
              </a:rPr>
              <a:t> and Anti-Aliasing	 	Jorge Jimenez</a:t>
            </a:r>
          </a:p>
          <a:p>
            <a:pPr lvl="1"/>
            <a:r>
              <a:rPr lang="en-US" dirty="0">
                <a:effectLst/>
              </a:rPr>
              <a:t>Improved Culling for Tiled and Clustered Rendering	 	Michal Drobot</a:t>
            </a:r>
          </a:p>
          <a:p>
            <a:pPr lvl="1"/>
            <a:r>
              <a:rPr lang="en-US" dirty="0">
                <a:effectLst/>
              </a:rPr>
              <a:t>Practical Multilayered Materials in COD: Infinite Warfare	 	Michal Drobot</a:t>
            </a:r>
          </a:p>
          <a:p>
            <a:r>
              <a:rPr lang="en-US" dirty="0">
                <a:effectLst/>
              </a:rPr>
              <a:t>Microsoft </a:t>
            </a:r>
            <a:r>
              <a:rPr lang="en-US" dirty="0" err="1">
                <a:effectLst/>
              </a:rPr>
              <a:t>XFest</a:t>
            </a:r>
            <a:r>
              <a:rPr lang="en-US" dirty="0">
                <a:effectLst/>
              </a:rPr>
              <a:t> 2017</a:t>
            </a:r>
          </a:p>
          <a:p>
            <a:pPr lvl="1"/>
            <a:r>
              <a:rPr lang="en-US" dirty="0">
                <a:effectLst/>
              </a:rPr>
              <a:t>Optimizing the Renderer of Call of Duty: Infinite Warfare		Michal Drobot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5765800"/>
            <a:ext cx="12192000" cy="1095487"/>
          </a:xfrm>
          <a:prstGeom prst="rect">
            <a:avLst/>
          </a:prstGeom>
          <a:solidFill>
            <a:srgbClr val="080808">
              <a:alpha val="50196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5500" dirty="0"/>
              <a:t>research.activision.com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3539442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charlieintel.com/wp-content/uploads/2016/08/COD-Infinite-Warfare_Rogue-Asteroid-3_W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925"/>
            <a:ext cx="12192000" cy="678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765800"/>
            <a:ext cx="12192000" cy="1095487"/>
          </a:xfrm>
          <a:prstGeom prst="rect">
            <a:avLst/>
          </a:prstGeom>
          <a:solidFill>
            <a:srgbClr val="080808">
              <a:alpha val="50196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5500" dirty="0"/>
              <a:t>www.activisionblizzard.com/careers</a:t>
            </a:r>
            <a:endParaRPr lang="en-US" sz="24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2539999"/>
            <a:ext cx="12192000" cy="1521505"/>
          </a:xfrm>
          <a:prstGeom prst="rect">
            <a:avLst/>
          </a:prstGeom>
          <a:solidFill>
            <a:srgbClr val="080808">
              <a:alpha val="50196"/>
            </a:srgbClr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500" dirty="0"/>
              <a:t>JOIN 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27361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Thanks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dirty="0"/>
              <a:t>Rasterized Culling</a:t>
            </a:r>
          </a:p>
          <a:p>
            <a:pPr lvl="1"/>
            <a:r>
              <a:rPr lang="en-US" dirty="0"/>
              <a:t>Paul Edelstein</a:t>
            </a:r>
          </a:p>
          <a:p>
            <a:pPr lvl="1"/>
            <a:r>
              <a:rPr lang="en-US" dirty="0"/>
              <a:t>Johan Kohler</a:t>
            </a:r>
          </a:p>
          <a:p>
            <a:pPr lvl="1"/>
            <a:r>
              <a:rPr lang="en-US" dirty="0"/>
              <a:t>Michael Vance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48400" y="1784350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Proxy Generation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Peter-Pike Sloan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Peter Pon</a:t>
            </a:r>
          </a:p>
        </p:txBody>
      </p:sp>
    </p:spTree>
    <p:extLst>
      <p:ext uri="{BB962C8B-B14F-4D97-AF65-F5344CB8AC3E}">
        <p14:creationId xmlns:p14="http://schemas.microsoft.com/office/powerpoint/2010/main" val="284948127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Thanks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01109" y="1731818"/>
            <a:ext cx="10389781" cy="4378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IW Rendering Team</a:t>
            </a:r>
          </a:p>
          <a:p>
            <a:pPr lvl="1" algn="ctr"/>
            <a:r>
              <a:rPr lang="en-US" dirty="0"/>
              <a:t>Anthony Carotenuto, Rulon Raymond, Peter Pon, Mike Esposito, Vishal Kashyap, Felipe Gomez</a:t>
            </a:r>
          </a:p>
          <a:p>
            <a:pPr lvl="1" algn="ctr"/>
            <a:endParaRPr lang="en-US" dirty="0"/>
          </a:p>
          <a:p>
            <a:pPr algn="ctr"/>
            <a:r>
              <a:rPr lang="en-US" dirty="0"/>
              <a:t>Activision Central Tech</a:t>
            </a:r>
          </a:p>
          <a:p>
            <a:pPr algn="ctr"/>
            <a:r>
              <a:rPr lang="en-US" dirty="0"/>
              <a:t>Infinity Ward</a:t>
            </a:r>
          </a:p>
          <a:p>
            <a:pPr algn="ctr"/>
            <a:r>
              <a:rPr lang="en-US" dirty="0"/>
              <a:t>Sledgehammer Games</a:t>
            </a:r>
          </a:p>
          <a:p>
            <a:pPr algn="ctr"/>
            <a:r>
              <a:rPr lang="en-US" dirty="0" err="1"/>
              <a:t>Treyarch</a:t>
            </a:r>
            <a:endParaRPr lang="en-US" dirty="0"/>
          </a:p>
          <a:p>
            <a:pPr algn="ctr"/>
            <a:r>
              <a:rPr lang="en-US" dirty="0"/>
              <a:t>Raven</a:t>
            </a:r>
          </a:p>
          <a:p>
            <a:pPr lvl="1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0896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https://charlieintel.com/wp-content/uploads/2016/06/how-the-call-of-duty-infinite-warfare-campaign-actually-works-14659248068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539999"/>
            <a:ext cx="12192000" cy="1521505"/>
          </a:xfrm>
          <a:solidFill>
            <a:srgbClr val="080808">
              <a:alpha val="50196"/>
            </a:srgbClr>
          </a:solidFill>
        </p:spPr>
        <p:txBody>
          <a:bodyPr>
            <a:normAutofit fontScale="90000"/>
          </a:bodyPr>
          <a:lstStyle/>
          <a:p>
            <a:r>
              <a:rPr lang="en-US" sz="11500" dirty="0"/>
              <a:t>Q&amp;A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12192000" cy="790687"/>
          </a:xfrm>
          <a:prstGeom prst="rect">
            <a:avLst/>
          </a:prstGeom>
          <a:solidFill>
            <a:srgbClr val="080808">
              <a:alpha val="50196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research.activision.com</a:t>
            </a:r>
            <a:endParaRPr lang="en-US" sz="1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972536"/>
            <a:ext cx="12192000" cy="896221"/>
          </a:xfrm>
          <a:prstGeom prst="rect">
            <a:avLst/>
          </a:prstGeom>
          <a:solidFill>
            <a:srgbClr val="080808">
              <a:alpha val="50196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michal@infinityward.com</a:t>
            </a:r>
          </a:p>
          <a:p>
            <a:r>
              <a:rPr lang="en-US" sz="3200" dirty="0"/>
              <a:t>    @</a:t>
            </a:r>
            <a:r>
              <a:rPr lang="en-US" sz="3200" dirty="0" err="1"/>
              <a:t>MichalDrobot</a:t>
            </a:r>
            <a:endParaRPr lang="en-US" sz="1600" dirty="0"/>
          </a:p>
        </p:txBody>
      </p:sp>
      <p:pic>
        <p:nvPicPr>
          <p:cNvPr id="8" name="Picture 2" descr="https://cdn1.iconfinder.com/data/icons/logotypes/32/twitter-12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8487" y="6420646"/>
            <a:ext cx="419336" cy="419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81672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08538"/>
            <a:ext cx="10420350" cy="52080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>
                <a:effectLst/>
              </a:rPr>
              <a:t>[DRO14] “Low Level Optimizations for GCN”, Michal Drobot, </a:t>
            </a:r>
            <a:r>
              <a:rPr lang="en-US" sz="2200" i="1" dirty="0">
                <a:effectLst/>
              </a:rPr>
              <a:t>Digital Dragons 2014</a:t>
            </a:r>
          </a:p>
          <a:p>
            <a:pPr marL="0" indent="0">
              <a:buNone/>
            </a:pPr>
            <a:r>
              <a:rPr lang="en-US" sz="2200" dirty="0">
                <a:effectLst/>
              </a:rPr>
              <a:t>[DRO17] “Rendering of Call of Duty: Infinite Warfare”, Michal Drobot, </a:t>
            </a:r>
            <a:r>
              <a:rPr lang="en-US" sz="2200" i="1" dirty="0">
                <a:effectLst/>
              </a:rPr>
              <a:t>Digital Dragons 2017</a:t>
            </a:r>
          </a:p>
          <a:p>
            <a:pPr marL="0" indent="0">
              <a:buNone/>
            </a:pPr>
            <a:r>
              <a:rPr lang="en-US" sz="2200" dirty="0">
                <a:effectLst/>
              </a:rPr>
              <a:t>[HAR04] “Deferred Shading”, Shawn Hargreaves, Mark Harris, </a:t>
            </a:r>
            <a:r>
              <a:rPr lang="en-US" sz="2200" i="1" dirty="0">
                <a:effectLst/>
              </a:rPr>
              <a:t>2014</a:t>
            </a:r>
          </a:p>
          <a:p>
            <a:pPr marL="0" indent="0">
              <a:buNone/>
            </a:pPr>
            <a:r>
              <a:rPr lang="en-US" sz="2200" dirty="0">
                <a:effectLst/>
              </a:rPr>
              <a:t>[HEI16] “Real-Time Polygonal-Light Shading with Linearly Transformed Cosines”, Eric </a:t>
            </a:r>
            <a:r>
              <a:rPr lang="en-US" sz="2200" dirty="0" err="1">
                <a:effectLst/>
              </a:rPr>
              <a:t>Heitz</a:t>
            </a:r>
            <a:r>
              <a:rPr lang="en-US" sz="2200" dirty="0">
                <a:effectLst/>
              </a:rPr>
              <a:t>, Jonathan </a:t>
            </a:r>
            <a:r>
              <a:rPr lang="en-US" sz="2200" dirty="0" err="1">
                <a:effectLst/>
              </a:rPr>
              <a:t>Dupuy</a:t>
            </a:r>
            <a:r>
              <a:rPr lang="en-US" sz="2200" dirty="0">
                <a:effectLst/>
              </a:rPr>
              <a:t>, Stephen Hill and David </a:t>
            </a:r>
            <a:r>
              <a:rPr lang="en-US" sz="2200" dirty="0" err="1">
                <a:effectLst/>
              </a:rPr>
              <a:t>Neubelt</a:t>
            </a:r>
            <a:r>
              <a:rPr lang="en-US" sz="2200" dirty="0">
                <a:effectLst/>
              </a:rPr>
              <a:t>, </a:t>
            </a:r>
            <a:r>
              <a:rPr lang="en-US" sz="2200" i="1" dirty="0" err="1">
                <a:effectLst/>
              </a:rPr>
              <a:t>Siggraph</a:t>
            </a:r>
            <a:r>
              <a:rPr lang="en-US" sz="2200" i="1" dirty="0">
                <a:effectLst/>
              </a:rPr>
              <a:t> 2016</a:t>
            </a:r>
          </a:p>
          <a:p>
            <a:pPr marL="0" indent="0">
              <a:buNone/>
            </a:pPr>
            <a:r>
              <a:rPr lang="en-US" sz="2200" dirty="0">
                <a:effectLst/>
              </a:rPr>
              <a:t>[JOH09] “Parallel Graphics in Frostbite – Current &amp; </a:t>
            </a:r>
            <a:r>
              <a:rPr lang="en-US" sz="2200" dirty="0" err="1">
                <a:effectLst/>
              </a:rPr>
              <a:t>Future”m</a:t>
            </a:r>
            <a:r>
              <a:rPr lang="en-US" sz="2200" dirty="0">
                <a:effectLst/>
              </a:rPr>
              <a:t> Johan Andersson, </a:t>
            </a:r>
            <a:r>
              <a:rPr lang="en-US" sz="2200" i="1" dirty="0" err="1">
                <a:effectLst/>
              </a:rPr>
              <a:t>Siggraph</a:t>
            </a:r>
            <a:r>
              <a:rPr lang="en-US" sz="2200" i="1" dirty="0">
                <a:effectLst/>
              </a:rPr>
              <a:t> 2009</a:t>
            </a:r>
          </a:p>
          <a:p>
            <a:pPr marL="0" indent="0">
              <a:buNone/>
            </a:pPr>
            <a:r>
              <a:rPr lang="en-US" sz="2200" dirty="0">
                <a:effectLst/>
              </a:rPr>
              <a:t>[KAS11] “Secrets of </a:t>
            </a:r>
            <a:r>
              <a:rPr lang="en-US" sz="2200" dirty="0" err="1">
                <a:effectLst/>
              </a:rPr>
              <a:t>CryENGINE</a:t>
            </a:r>
            <a:r>
              <a:rPr lang="en-US" sz="2200" dirty="0">
                <a:effectLst/>
              </a:rPr>
              <a:t> 3 Graphics Technology”, </a:t>
            </a:r>
            <a:r>
              <a:rPr lang="en-US" sz="2200" dirty="0" err="1">
                <a:effectLst/>
              </a:rPr>
              <a:t>Nickolay</a:t>
            </a:r>
            <a:r>
              <a:rPr lang="en-US" sz="2200" dirty="0">
                <a:effectLst/>
              </a:rPr>
              <a:t> </a:t>
            </a:r>
            <a:r>
              <a:rPr lang="en-US" sz="2200" dirty="0" err="1">
                <a:effectLst/>
              </a:rPr>
              <a:t>Kasyan</a:t>
            </a:r>
            <a:r>
              <a:rPr lang="en-US" sz="2200" dirty="0">
                <a:effectLst/>
              </a:rPr>
              <a:t>, Nicolas Schulz and Tiago Sousa, </a:t>
            </a:r>
            <a:r>
              <a:rPr lang="en-US" sz="2200" i="1" dirty="0" err="1">
                <a:effectLst/>
              </a:rPr>
              <a:t>Siggraph</a:t>
            </a:r>
            <a:r>
              <a:rPr lang="en-US" sz="2200" i="1" dirty="0">
                <a:effectLst/>
              </a:rPr>
              <a:t> 2011</a:t>
            </a:r>
          </a:p>
          <a:p>
            <a:pPr marL="0" indent="0">
              <a:buNone/>
            </a:pPr>
            <a:r>
              <a:rPr lang="en-US" sz="2200" dirty="0">
                <a:effectLst/>
              </a:rPr>
              <a:t>[SOU16] “The Devil is in the details : </a:t>
            </a:r>
            <a:r>
              <a:rPr lang="en-US" sz="2200" dirty="0" err="1">
                <a:effectLst/>
              </a:rPr>
              <a:t>idTech</a:t>
            </a:r>
            <a:r>
              <a:rPr lang="en-US" sz="2200" dirty="0">
                <a:effectLst/>
              </a:rPr>
              <a:t> 666”, Tiago Sousa, </a:t>
            </a:r>
            <a:r>
              <a:rPr lang="en-US" sz="2200" i="1" dirty="0" err="1">
                <a:effectLst/>
              </a:rPr>
              <a:t>Siggraph</a:t>
            </a:r>
            <a:r>
              <a:rPr lang="en-US" sz="2200" i="1" dirty="0">
                <a:effectLst/>
              </a:rPr>
              <a:t> 2016</a:t>
            </a:r>
          </a:p>
          <a:p>
            <a:pPr marL="0" indent="0">
              <a:buNone/>
            </a:pPr>
            <a:r>
              <a:rPr lang="en-US" sz="2200" dirty="0">
                <a:effectLst/>
              </a:rPr>
              <a:t>[THI11] “Deferred Shading Optimizations”, Nicolas </a:t>
            </a:r>
            <a:r>
              <a:rPr lang="en-US" sz="2200" dirty="0" err="1">
                <a:effectLst/>
              </a:rPr>
              <a:t>Thibieroz</a:t>
            </a:r>
            <a:r>
              <a:rPr lang="en-US" sz="2200" dirty="0">
                <a:effectLst/>
              </a:rPr>
              <a:t>, </a:t>
            </a:r>
            <a:r>
              <a:rPr lang="en-US" sz="2200" i="1" dirty="0">
                <a:effectLst/>
              </a:rPr>
              <a:t>GDC 2011</a:t>
            </a:r>
          </a:p>
          <a:p>
            <a:pPr marL="0" indent="0">
              <a:buNone/>
            </a:pPr>
            <a:r>
              <a:rPr lang="en-US" sz="2200" dirty="0">
                <a:effectLst/>
              </a:rPr>
              <a:t>[WRO17] “Cull That Cone”, Bart </a:t>
            </a:r>
            <a:r>
              <a:rPr lang="en-US" sz="2200" dirty="0" err="1">
                <a:effectLst/>
              </a:rPr>
              <a:t>Wronski</a:t>
            </a:r>
            <a:r>
              <a:rPr lang="en-US" sz="2200" dirty="0">
                <a:effectLst/>
              </a:rPr>
              <a:t>, </a:t>
            </a:r>
            <a:r>
              <a:rPr lang="en-US" sz="2200" dirty="0">
                <a:effectLst/>
                <a:hlinkClick r:id="rId3"/>
              </a:rPr>
              <a:t>https://bartwronski.com/2017/04/13/cull-that-cone/</a:t>
            </a:r>
            <a:endParaRPr lang="en-US" sz="2200" dirty="0">
              <a:effectLst/>
            </a:endParaRPr>
          </a:p>
          <a:p>
            <a:pPr marL="0" indent="0">
              <a:buNone/>
            </a:pPr>
            <a:endParaRPr lang="en-US" sz="2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5897803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Bonus Slides</a:t>
            </a:r>
          </a:p>
        </p:txBody>
      </p:sp>
    </p:spTree>
    <p:extLst>
      <p:ext uri="{BB962C8B-B14F-4D97-AF65-F5344CB8AC3E}">
        <p14:creationId xmlns:p14="http://schemas.microsoft.com/office/powerpoint/2010/main" val="25494832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acceleration structure : World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Voxel Tree</a:t>
            </a:r>
          </a:p>
          <a:p>
            <a:pPr lvl="1"/>
            <a:r>
              <a:rPr lang="en-US" dirty="0"/>
              <a:t>World space Oct-tree</a:t>
            </a:r>
          </a:p>
          <a:p>
            <a:pPr lvl="2"/>
            <a:r>
              <a:rPr lang="en-US" dirty="0"/>
              <a:t>Each leaf is a ‘cube’ / voxel</a:t>
            </a:r>
          </a:p>
          <a:p>
            <a:pPr lvl="1"/>
            <a:r>
              <a:rPr lang="en-US" dirty="0"/>
              <a:t>Precomputed with occlusion</a:t>
            </a:r>
          </a:p>
          <a:p>
            <a:pPr lvl="2"/>
            <a:r>
              <a:rPr lang="en-US" dirty="0"/>
              <a:t>i.e. lights would be shadowed and contained to their volume of influence only</a:t>
            </a:r>
          </a:p>
          <a:p>
            <a:pPr lvl="1"/>
            <a:r>
              <a:rPr lang="en-US" dirty="0"/>
              <a:t>Allows easy precomputed / cached out-of-frustum 3D lookups</a:t>
            </a:r>
          </a:p>
          <a:p>
            <a:pPr lvl="1"/>
            <a:r>
              <a:rPr lang="en-US" dirty="0"/>
              <a:t>Expensive traversal</a:t>
            </a:r>
          </a:p>
          <a:p>
            <a:pPr lvl="2"/>
            <a:r>
              <a:rPr lang="en-US" dirty="0"/>
              <a:t>Need to traverse hierarchy, multiple $ misses, indirect reads</a:t>
            </a:r>
          </a:p>
          <a:p>
            <a:pPr lvl="1"/>
            <a:r>
              <a:rPr lang="en-US" dirty="0"/>
              <a:t>High memory consumption ( resolution dependent )</a:t>
            </a:r>
          </a:p>
          <a:p>
            <a:pPr lvl="1"/>
            <a:r>
              <a:rPr lang="en-US" dirty="0"/>
              <a:t>Significant pre-computation time</a:t>
            </a:r>
          </a:p>
        </p:txBody>
      </p:sp>
    </p:spTree>
    <p:extLst>
      <p:ext uri="{BB962C8B-B14F-4D97-AF65-F5344CB8AC3E}">
        <p14:creationId xmlns:p14="http://schemas.microsoft.com/office/powerpoint/2010/main" val="40040669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2" descr="C:\Users\mdrobot\Pictures\SCE\PS4\PS4 IW Michal-20150527-002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9050"/>
            <a:ext cx="12225867" cy="687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-1" y="-19050"/>
            <a:ext cx="3815255" cy="11824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Voxel Tree F+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15242" y="0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3229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Divergence performance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High VMEM and VALU cost</a:t>
            </a:r>
          </a:p>
          <a:p>
            <a:pPr lvl="1"/>
            <a:r>
              <a:rPr lang="en-US" dirty="0"/>
              <a:t>All calculations past divergence point ( i.e. within tile ) happen per vector</a:t>
            </a:r>
          </a:p>
          <a:p>
            <a:pPr lvl="1"/>
            <a:r>
              <a:rPr lang="en-US" dirty="0"/>
              <a:t>All memory loads, even if coherent, will happen per vector thus spamming TCC units</a:t>
            </a:r>
          </a:p>
          <a:p>
            <a:pPr lvl="1"/>
            <a:r>
              <a:rPr lang="en-US" dirty="0"/>
              <a:t>Memory arithmetic will happen per vector adding to VALU cost</a:t>
            </a:r>
          </a:p>
          <a:p>
            <a:r>
              <a:rPr lang="en-US" dirty="0"/>
              <a:t>High VGPR cost</a:t>
            </a:r>
          </a:p>
          <a:p>
            <a:pPr lvl="1"/>
            <a:r>
              <a:rPr lang="en-US" dirty="0"/>
              <a:t>Because all operations are vector based, all constant data ( such as entity descriptors ) will have to be loaded into VGPRs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26612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acceleration structure : World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Per-mesh Triangle / Texel</a:t>
            </a:r>
          </a:p>
          <a:p>
            <a:pPr lvl="1"/>
            <a:r>
              <a:rPr lang="en-US" dirty="0"/>
              <a:t>Precomputed with occlusion</a:t>
            </a:r>
          </a:p>
          <a:p>
            <a:pPr lvl="1"/>
            <a:r>
              <a:rPr lang="en-US" dirty="0"/>
              <a:t>Allows per-mesh lookup</a:t>
            </a:r>
          </a:p>
          <a:p>
            <a:pPr lvl="1"/>
            <a:r>
              <a:rPr lang="en-US" dirty="0"/>
              <a:t>Stored per-triangle ( </a:t>
            </a:r>
            <a:r>
              <a:rPr lang="en-US" dirty="0" err="1"/>
              <a:t>triID</a:t>
            </a:r>
            <a:r>
              <a:rPr lang="en-US" dirty="0"/>
              <a:t> ) or per-</a:t>
            </a:r>
            <a:r>
              <a:rPr lang="en-US" dirty="0" err="1"/>
              <a:t>texel</a:t>
            </a:r>
            <a:r>
              <a:rPr lang="en-US" dirty="0"/>
              <a:t> ( like a </a:t>
            </a:r>
            <a:r>
              <a:rPr lang="en-US" dirty="0" err="1"/>
              <a:t>lightmap</a:t>
            </a:r>
            <a:r>
              <a:rPr lang="en-US" dirty="0"/>
              <a:t> )</a:t>
            </a:r>
          </a:p>
          <a:p>
            <a:pPr lvl="1"/>
            <a:r>
              <a:rPr lang="en-US" dirty="0"/>
              <a:t>Medium memory consumption ( resolution dependent )</a:t>
            </a:r>
          </a:p>
          <a:p>
            <a:pPr lvl="1"/>
            <a:r>
              <a:rPr lang="en-US" dirty="0"/>
              <a:t>Arguably most efficient in Forward once cached</a:t>
            </a:r>
          </a:p>
          <a:p>
            <a:pPr lvl="1"/>
            <a:r>
              <a:rPr lang="en-US" dirty="0"/>
              <a:t>Complex pipeline – high caching time</a:t>
            </a:r>
          </a:p>
          <a:p>
            <a:pPr lvl="1"/>
            <a:endParaRPr lang="en-US" dirty="0"/>
          </a:p>
          <a:p>
            <a:r>
              <a:rPr lang="en-US" dirty="0"/>
              <a:t>An interesting experiment that did not ship</a:t>
            </a:r>
          </a:p>
          <a:p>
            <a:pPr lvl="1"/>
            <a:r>
              <a:rPr lang="en-US" dirty="0"/>
              <a:t>Looking forward to revisit in next projects</a:t>
            </a:r>
          </a:p>
        </p:txBody>
      </p:sp>
    </p:spTree>
    <p:extLst>
      <p:ext uri="{BB962C8B-B14F-4D97-AF65-F5344CB8AC3E}">
        <p14:creationId xmlns:p14="http://schemas.microsoft.com/office/powerpoint/2010/main" val="336069999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acceleration structure : World Based</a:t>
            </a:r>
          </a:p>
        </p:txBody>
      </p:sp>
      <p:pic>
        <p:nvPicPr>
          <p:cNvPr id="4" name="Picture 2" descr="F:\Users\mdrobot\Pictures\Xbox One Manager\Media\10.160.65.180_Image_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6"/>
          <p:cNvSpPr>
            <a:spLocks noGrp="1"/>
          </p:cNvSpPr>
          <p:nvPr>
            <p:ph idx="1"/>
          </p:nvPr>
        </p:nvSpPr>
        <p:spPr>
          <a:xfrm>
            <a:off x="8376745" y="5675586"/>
            <a:ext cx="3815255" cy="1182414"/>
          </a:xfrm>
        </p:spPr>
        <p:txBody>
          <a:bodyPr>
            <a:normAutofit/>
          </a:bodyPr>
          <a:lstStyle/>
          <a:p>
            <a:r>
              <a:rPr lang="en-US" dirty="0"/>
              <a:t>128 shadowed lights</a:t>
            </a:r>
          </a:p>
          <a:p>
            <a:r>
              <a:rPr lang="en-US" dirty="0"/>
              <a:t>Clustered F+ : 13ms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515242" y="0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6355713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acceleration structure : World Based</a:t>
            </a:r>
          </a:p>
        </p:txBody>
      </p:sp>
      <p:pic>
        <p:nvPicPr>
          <p:cNvPr id="5" name="Picture 2" descr="F:\Users\mdrobot\Pictures\Xbox One Manager\Media\10.160.65.180_Image_3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6"/>
          <p:cNvSpPr>
            <a:spLocks noGrp="1"/>
          </p:cNvSpPr>
          <p:nvPr>
            <p:ph idx="1"/>
          </p:nvPr>
        </p:nvSpPr>
        <p:spPr>
          <a:xfrm>
            <a:off x="8208579" y="5349766"/>
            <a:ext cx="3983421" cy="1508234"/>
          </a:xfrm>
        </p:spPr>
        <p:txBody>
          <a:bodyPr>
            <a:normAutofit fontScale="92500"/>
          </a:bodyPr>
          <a:lstStyle/>
          <a:p>
            <a:r>
              <a:rPr lang="en-US" dirty="0"/>
              <a:t>128 Shadowed lights</a:t>
            </a:r>
          </a:p>
          <a:p>
            <a:r>
              <a:rPr lang="en-US" dirty="0"/>
              <a:t> Surface Cached F+ : 7ms</a:t>
            </a:r>
          </a:p>
          <a:p>
            <a:pPr lvl="1"/>
            <a:r>
              <a:rPr lang="en-US" dirty="0"/>
              <a:t>Shadow / back-face culling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515242" y="0"/>
            <a:ext cx="2676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2017 Activision Publishing, Inc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5415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</p:spPr>
        <p:txBody>
          <a:bodyPr anchor="ctr"/>
          <a:lstStyle/>
          <a:p>
            <a:r>
              <a:rPr lang="en-US" dirty="0"/>
              <a:t>Data Structures &amp; </a:t>
            </a:r>
            <a:r>
              <a:rPr lang="en-US" dirty="0" err="1"/>
              <a:t>Scalarization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083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14416</TotalTime>
  <Words>5214</Words>
  <Application>Microsoft Office PowerPoint</Application>
  <PresentationFormat>Widescreen</PresentationFormat>
  <Paragraphs>1437</Paragraphs>
  <Slides>82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7" baseType="lpstr">
      <vt:lpstr>Arial</vt:lpstr>
      <vt:lpstr>Calibri</vt:lpstr>
      <vt:lpstr>Calibri Light</vt:lpstr>
      <vt:lpstr>Consolas</vt:lpstr>
      <vt:lpstr>Office Theme</vt:lpstr>
      <vt:lpstr>Improved Culling for Tiled and Clustered Rendering</vt:lpstr>
      <vt:lpstr>PowerPoint Presentation</vt:lpstr>
      <vt:lpstr>Plus(+) Methods: Introduction</vt:lpstr>
      <vt:lpstr>Plus(+) Methods: Algorithm Steps</vt:lpstr>
      <vt:lpstr>Spatial acceleration structure : Frustum</vt:lpstr>
      <vt:lpstr>Spatial acceleration structure : Frustum</vt:lpstr>
      <vt:lpstr>Data Structure Divergence performance issues</vt:lpstr>
      <vt:lpstr>Divergence performance issues</vt:lpstr>
      <vt:lpstr>Data Structures &amp; Scalarization</vt:lpstr>
      <vt:lpstr>Scalarization</vt:lpstr>
      <vt:lpstr>Data Container : Hierarchical</vt:lpstr>
      <vt:lpstr>Scalarization : Baseline</vt:lpstr>
      <vt:lpstr>Scalarization : Baseline</vt:lpstr>
      <vt:lpstr>Scalarization : Hierarchical Container</vt:lpstr>
      <vt:lpstr>Data Container: Flat</vt:lpstr>
      <vt:lpstr>Scalarization : Baseline</vt:lpstr>
      <vt:lpstr>Scalarization : Baseline</vt:lpstr>
      <vt:lpstr>Scalarization : Flat Container</vt:lpstr>
      <vt:lpstr>Scalarization</vt:lpstr>
      <vt:lpstr>Z-Binning</vt:lpstr>
      <vt:lpstr>Z-Binning</vt:lpstr>
      <vt:lpstr>PowerPoint Presentation</vt:lpstr>
      <vt:lpstr>PowerPoint Presentation</vt:lpstr>
      <vt:lpstr>PowerPoint Presentation</vt:lpstr>
      <vt:lpstr>PowerPoint Presentation</vt:lpstr>
      <vt:lpstr>Z-Binning</vt:lpstr>
      <vt:lpstr>Z-Binning</vt:lpstr>
      <vt:lpstr>Z-Binning</vt:lpstr>
      <vt:lpstr>Z-Binning : Efficient LUT</vt:lpstr>
      <vt:lpstr>F+ Renderer : Z-binning algorithm</vt:lpstr>
      <vt:lpstr>Scalarization : Baseline</vt:lpstr>
      <vt:lpstr>Scalarization : Baseline</vt:lpstr>
      <vt:lpstr>F+ Renderer : Memory 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F+ Renderer : Z-Bin Performance</vt:lpstr>
      <vt:lpstr>F+ Renderer : Optimization Performance</vt:lpstr>
      <vt:lpstr>Rasterization based culling</vt:lpstr>
      <vt:lpstr>Classic compute culling issues</vt:lpstr>
      <vt:lpstr>PowerPoint Presentation</vt:lpstr>
      <vt:lpstr>PowerPoint Presentation</vt:lpstr>
      <vt:lpstr>Conservative Rasterized Culling</vt:lpstr>
      <vt:lpstr>PowerPoint Presentation</vt:lpstr>
      <vt:lpstr>PowerPoint Presentation</vt:lpstr>
      <vt:lpstr>PowerPoint Presentation</vt:lpstr>
      <vt:lpstr>Scalarization : Baseline</vt:lpstr>
      <vt:lpstr>Atomic Contention</vt:lpstr>
      <vt:lpstr>Scalarization : Baseline</vt:lpstr>
      <vt:lpstr>Scalarization : Baseline</vt:lpstr>
      <vt:lpstr>Tile Rasterizer Performance</vt:lpstr>
      <vt:lpstr>Cluster Rasterizer</vt:lpstr>
      <vt:lpstr>Cluster Rasterizer</vt:lpstr>
      <vt:lpstr>Triangle Conservative Depth</vt:lpstr>
      <vt:lpstr>Cluster Rasterizer Performance</vt:lpstr>
      <vt:lpstr>Light 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Light Proxy Performance</vt:lpstr>
      <vt:lpstr>Improvements</vt:lpstr>
      <vt:lpstr>Rendering presentations 2017</vt:lpstr>
      <vt:lpstr>PowerPoint Presentation</vt:lpstr>
      <vt:lpstr>Special Thanks</vt:lpstr>
      <vt:lpstr>Additional Thanks</vt:lpstr>
      <vt:lpstr>Q&amp;A</vt:lpstr>
      <vt:lpstr>References</vt:lpstr>
      <vt:lpstr>Bonus Slides</vt:lpstr>
      <vt:lpstr>Spatial acceleration structure : World</vt:lpstr>
      <vt:lpstr>PowerPoint Presentation</vt:lpstr>
      <vt:lpstr>Spatial acceleration structure : World</vt:lpstr>
      <vt:lpstr>Spatial acceleration structure : World Based</vt:lpstr>
      <vt:lpstr>Spatial acceleration structure : World Based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Rendering of COD:IW</dc:title>
  <dc:creator>Drobot, Michal</dc:creator>
  <cp:lastModifiedBy>Michal Drobot</cp:lastModifiedBy>
  <cp:revision>619</cp:revision>
  <dcterms:created xsi:type="dcterms:W3CDTF">2016-11-28T17:12:29Z</dcterms:created>
  <dcterms:modified xsi:type="dcterms:W3CDTF">2017-07-31T09:19:40Z</dcterms:modified>
  <cp:contentStatus/>
</cp:coreProperties>
</file>

<file path=docProps/thumbnail.jpeg>
</file>